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1"/>
  </p:notesMasterIdLst>
  <p:sldIdLst>
    <p:sldId id="273" r:id="rId2"/>
    <p:sldId id="291" r:id="rId3"/>
    <p:sldId id="256" r:id="rId4"/>
    <p:sldId id="275" r:id="rId5"/>
    <p:sldId id="277" r:id="rId6"/>
    <p:sldId id="280" r:id="rId7"/>
    <p:sldId id="278" r:id="rId8"/>
    <p:sldId id="276" r:id="rId9"/>
    <p:sldId id="279" r:id="rId10"/>
    <p:sldId id="281" r:id="rId11"/>
    <p:sldId id="283" r:id="rId12"/>
    <p:sldId id="284" r:id="rId13"/>
    <p:sldId id="285" r:id="rId14"/>
    <p:sldId id="286" r:id="rId15"/>
    <p:sldId id="289" r:id="rId16"/>
    <p:sldId id="288" r:id="rId17"/>
    <p:sldId id="287" r:id="rId18"/>
    <p:sldId id="290" r:id="rId19"/>
    <p:sldId id="282" r:id="rId2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5" d="100"/>
          <a:sy n="65" d="100"/>
        </p:scale>
        <p:origin x="14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6E26481-2647-451F-AD81-98CCD1C656AC}" type="datetimeFigureOut">
              <a:rPr lang="ar-SA" smtClean="0"/>
              <a:t>05/04/1441</a:t>
            </a:fld>
            <a:endParaRPr lang="ar-SA"/>
          </a:p>
        </p:txBody>
      </p:sp>
      <p:sp>
        <p:nvSpPr>
          <p:cNvPr id="4" name="מציין מיקום של תמונת שקופית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ar-SA"/>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3F02516-359A-44F5-A66C-1721B545E020}" type="slidenum">
              <a:rPr lang="ar-SA" smtClean="0"/>
              <a:t>‹#›</a:t>
            </a:fld>
            <a:endParaRPr lang="ar-SA"/>
          </a:p>
        </p:txBody>
      </p:sp>
    </p:spTree>
    <p:extLst>
      <p:ext uri="{BB962C8B-B14F-4D97-AF65-F5344CB8AC3E}">
        <p14:creationId xmlns:p14="http://schemas.microsoft.com/office/powerpoint/2010/main" val="41406467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1189096" y="5617774"/>
            <a:ext cx="9843913"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19937" y="1016990"/>
            <a:ext cx="9572977"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320801" y="1009651"/>
            <a:ext cx="9572977"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1026029" y="702069"/>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0568399" y="655232"/>
            <a:ext cx="566928" cy="755904"/>
          </a:xfrm>
          <a:prstGeom prst="rect">
            <a:avLst/>
          </a:prstGeom>
          <a:noFill/>
        </p:spPr>
      </p:pic>
      <p:sp>
        <p:nvSpPr>
          <p:cNvPr id="2" name="Title 1"/>
          <p:cNvSpPr>
            <a:spLocks noGrp="1"/>
          </p:cNvSpPr>
          <p:nvPr>
            <p:ph type="ctrTitle"/>
          </p:nvPr>
        </p:nvSpPr>
        <p:spPr>
          <a:xfrm>
            <a:off x="2302934" y="1794935"/>
            <a:ext cx="7631291" cy="1828090"/>
          </a:xfrm>
        </p:spPr>
        <p:txBody>
          <a:bodyPr anchor="b">
            <a:normAutofit/>
          </a:bodyPr>
          <a:lstStyle>
            <a:lvl1pPr>
              <a:defRPr sz="4800"/>
            </a:lvl1pPr>
          </a:lstStyle>
          <a:p>
            <a:r>
              <a:rPr lang="he-IL" smtClean="0"/>
              <a:t>לחץ כדי לערוך סגנון כותרת של תבנית בסיס</a:t>
            </a:r>
            <a:endParaRPr lang="en-US"/>
          </a:p>
        </p:txBody>
      </p:sp>
      <p:sp>
        <p:nvSpPr>
          <p:cNvPr id="3" name="Subtitle 2"/>
          <p:cNvSpPr>
            <a:spLocks noGrp="1"/>
          </p:cNvSpPr>
          <p:nvPr>
            <p:ph type="subTitle" idx="1"/>
          </p:nvPr>
        </p:nvSpPr>
        <p:spPr>
          <a:xfrm>
            <a:off x="2302934" y="3736622"/>
            <a:ext cx="761623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a:xfrm>
            <a:off x="9027569" y="5357593"/>
            <a:ext cx="1618428" cy="365125"/>
          </a:xfrm>
        </p:spPr>
        <p:txBody>
          <a:bodyPr/>
          <a:lstStyle/>
          <a:p>
            <a:fld id="{5FD0CAA9-C109-4F59-A03A-AF6A673BA08B}" type="datetimeFigureOut">
              <a:rPr lang="he-IL" smtClean="0"/>
              <a:t>ד'/כסלו/תש"פ</a:t>
            </a:fld>
            <a:endParaRPr lang="he-IL"/>
          </a:p>
        </p:txBody>
      </p:sp>
      <p:sp>
        <p:nvSpPr>
          <p:cNvPr id="5" name="Footer Placeholder 4"/>
          <p:cNvSpPr>
            <a:spLocks noGrp="1"/>
          </p:cNvSpPr>
          <p:nvPr>
            <p:ph type="ftr" sz="quarter" idx="11"/>
          </p:nvPr>
        </p:nvSpPr>
        <p:spPr>
          <a:xfrm>
            <a:off x="1565393" y="5357593"/>
            <a:ext cx="6713127" cy="365125"/>
          </a:xfrm>
        </p:spPr>
        <p:txBody>
          <a:bodyPr/>
          <a:lstStyle/>
          <a:p>
            <a:endParaRPr lang="he-IL"/>
          </a:p>
        </p:txBody>
      </p:sp>
      <p:sp>
        <p:nvSpPr>
          <p:cNvPr id="6" name="Slide Number Placeholder 5"/>
          <p:cNvSpPr>
            <a:spLocks noGrp="1"/>
          </p:cNvSpPr>
          <p:nvPr>
            <p:ph type="sldNum" sz="quarter" idx="12"/>
          </p:nvPr>
        </p:nvSpPr>
        <p:spPr>
          <a:xfrm>
            <a:off x="8285241" y="5357593"/>
            <a:ext cx="738697" cy="365125"/>
          </a:xfrm>
        </p:spPr>
        <p:txBody>
          <a:bodyPr/>
          <a:lstStyle>
            <a:lvl1pPr algn="ctr">
              <a:defRPr/>
            </a:lvl1p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926639" y="2239431"/>
            <a:ext cx="8338725" cy="1362075"/>
          </a:xfrm>
        </p:spPr>
        <p:txBody>
          <a:bodyPr anchor="b"/>
          <a:lstStyle>
            <a:lvl1pPr algn="ctr">
              <a:defRPr sz="4000" b="0" cap="none" baseline="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941690" y="3725335"/>
            <a:ext cx="8308623"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5" name="Date Placeholder 4"/>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FD4C313-9016-4FAD-9674-B4638892BFF1}" type="slidenum">
              <a:rPr lang="he-IL" smtClean="0"/>
              <a:t>‹#›</a:t>
            </a:fld>
            <a:endParaRPr lang="he-IL"/>
          </a:p>
        </p:txBody>
      </p:sp>
      <p:sp>
        <p:nvSpPr>
          <p:cNvPr id="9" name="Content Placeholder 8"/>
          <p:cNvSpPr>
            <a:spLocks noGrp="1"/>
          </p:cNvSpPr>
          <p:nvPr>
            <p:ph sz="quarter" idx="13"/>
          </p:nvPr>
        </p:nvSpPr>
        <p:spPr>
          <a:xfrm>
            <a:off x="1731264" y="2121407"/>
            <a:ext cx="4267200" cy="3602736"/>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1" name="Content Placeholder 10"/>
          <p:cNvSpPr>
            <a:spLocks noGrp="1"/>
          </p:cNvSpPr>
          <p:nvPr>
            <p:ph sz="quarter" idx="14"/>
          </p:nvPr>
        </p:nvSpPr>
        <p:spPr>
          <a:xfrm>
            <a:off x="6217920" y="2119313"/>
            <a:ext cx="4267200" cy="3605212"/>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smtClean="0"/>
              <a:t>לחץ כדי לערוך סגנון כותרת של תבנית בסיס</a:t>
            </a:r>
            <a:endParaRPr lang="en-US"/>
          </a:p>
        </p:txBody>
      </p:sp>
      <p:sp>
        <p:nvSpPr>
          <p:cNvPr id="3" name="Text Placeholder 2"/>
          <p:cNvSpPr>
            <a:spLocks noGrp="1"/>
          </p:cNvSpPr>
          <p:nvPr>
            <p:ph type="body" idx="1"/>
          </p:nvPr>
        </p:nvSpPr>
        <p:spPr>
          <a:xfrm>
            <a:off x="2077160" y="2122312"/>
            <a:ext cx="391936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5" name="Text Placeholder 4"/>
          <p:cNvSpPr>
            <a:spLocks noGrp="1"/>
          </p:cNvSpPr>
          <p:nvPr>
            <p:ph type="body" sz="quarter" idx="3"/>
          </p:nvPr>
        </p:nvSpPr>
        <p:spPr>
          <a:xfrm>
            <a:off x="6547559" y="2122311"/>
            <a:ext cx="3925824"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7" name="Date Placeholder 6"/>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4FD4C313-9016-4FAD-9674-B4638892BFF1}" type="slidenum">
              <a:rPr lang="he-IL" smtClean="0"/>
              <a:t>‹#›</a:t>
            </a:fld>
            <a:endParaRPr lang="he-IL"/>
          </a:p>
        </p:txBody>
      </p:sp>
      <p:sp>
        <p:nvSpPr>
          <p:cNvPr id="11" name="Content Placeholder 10"/>
          <p:cNvSpPr>
            <a:spLocks noGrp="1"/>
          </p:cNvSpPr>
          <p:nvPr>
            <p:ph sz="quarter" idx="13"/>
          </p:nvPr>
        </p:nvSpPr>
        <p:spPr>
          <a:xfrm>
            <a:off x="1731264" y="2944368"/>
            <a:ext cx="4303776" cy="2779776"/>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3" name="Content Placeholder 12"/>
          <p:cNvSpPr>
            <a:spLocks noGrp="1"/>
          </p:cNvSpPr>
          <p:nvPr>
            <p:ph sz="quarter" idx="14"/>
          </p:nvPr>
        </p:nvSpPr>
        <p:spPr>
          <a:xfrm>
            <a:off x="6193535" y="2944813"/>
            <a:ext cx="4303776" cy="2779776"/>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5961889" y="603504"/>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999745" y="576072"/>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8635" y="2020043"/>
            <a:ext cx="4086436" cy="1503037"/>
          </a:xfrm>
        </p:spPr>
        <p:txBody>
          <a:bodyPr anchor="b">
            <a:normAutofit/>
          </a:bodyPr>
          <a:lstStyle>
            <a:lvl1pPr algn="ctr">
              <a:defRPr sz="2400" b="0"/>
            </a:lvl1pPr>
          </a:lstStyle>
          <a:p>
            <a:r>
              <a:rPr lang="he-IL" smtClean="0"/>
              <a:t>לחץ כדי לערוך סגנון כותרת של תבנית בסיס</a:t>
            </a:r>
            <a:endParaRPr lang="en-US"/>
          </a:p>
        </p:txBody>
      </p:sp>
      <p:sp>
        <p:nvSpPr>
          <p:cNvPr id="3" name="Content Placeholder 2"/>
          <p:cNvSpPr>
            <a:spLocks noGrp="1"/>
          </p:cNvSpPr>
          <p:nvPr>
            <p:ph idx="1"/>
          </p:nvPr>
        </p:nvSpPr>
        <p:spPr>
          <a:xfrm rot="60000">
            <a:off x="6472388" y="1150993"/>
            <a:ext cx="4027723"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rot="-60000">
            <a:off x="1530834" y="3623748"/>
            <a:ext cx="4065188"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a:xfrm rot="60000">
            <a:off x="8455598" y="5885673"/>
            <a:ext cx="1618428" cy="365125"/>
          </a:xfrm>
        </p:spPr>
        <p:txBody>
          <a:bodyPr/>
          <a:lstStyle/>
          <a:p>
            <a:fld id="{5FD0CAA9-C109-4F59-A03A-AF6A673BA08B}" type="datetimeFigureOut">
              <a:rPr lang="he-IL" smtClean="0"/>
              <a:t>ד'/כסלו/תש"פ</a:t>
            </a:fld>
            <a:endParaRPr lang="he-IL"/>
          </a:p>
        </p:txBody>
      </p:sp>
      <p:sp>
        <p:nvSpPr>
          <p:cNvPr id="6" name="Footer Placeholder 5"/>
          <p:cNvSpPr>
            <a:spLocks noGrp="1"/>
          </p:cNvSpPr>
          <p:nvPr>
            <p:ph type="ftr" sz="quarter" idx="11"/>
          </p:nvPr>
        </p:nvSpPr>
        <p:spPr>
          <a:xfrm rot="-60000">
            <a:off x="1219406" y="5829262"/>
            <a:ext cx="4696809" cy="365125"/>
          </a:xfrm>
        </p:spPr>
        <p:txBody>
          <a:bodyPr/>
          <a:lstStyle/>
          <a:p>
            <a:endParaRPr lang="he-IL"/>
          </a:p>
        </p:txBody>
      </p:sp>
      <p:sp>
        <p:nvSpPr>
          <p:cNvPr id="7" name="Slide Number Placeholder 6"/>
          <p:cNvSpPr>
            <a:spLocks noGrp="1"/>
          </p:cNvSpPr>
          <p:nvPr>
            <p:ph type="sldNum" sz="quarter" idx="12"/>
          </p:nvPr>
        </p:nvSpPr>
        <p:spPr>
          <a:xfrm rot="60000">
            <a:off x="10076418" y="5896962"/>
            <a:ext cx="738697" cy="365125"/>
          </a:xfrm>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993412" y="575769"/>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5953025" y="603920"/>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5232" y="2020824"/>
            <a:ext cx="4084320" cy="1499616"/>
          </a:xfrm>
        </p:spPr>
        <p:txBody>
          <a:bodyPr anchor="b">
            <a:normAutofit/>
          </a:bodyPr>
          <a:lstStyle>
            <a:lvl1pPr algn="ctr">
              <a:defRPr sz="2400" b="0"/>
            </a:lvl1pPr>
          </a:lstStyle>
          <a:p>
            <a:r>
              <a:rPr lang="he-IL" smtClean="0"/>
              <a:t>לחץ כדי לערוך סגנון כותרת של תבנית בסיס</a:t>
            </a:r>
            <a:endParaRPr lang="en-US" dirty="0"/>
          </a:p>
        </p:txBody>
      </p:sp>
      <p:sp>
        <p:nvSpPr>
          <p:cNvPr id="3" name="Picture Placeholder 2"/>
          <p:cNvSpPr>
            <a:spLocks noGrp="1"/>
          </p:cNvSpPr>
          <p:nvPr>
            <p:ph type="pic" idx="1"/>
          </p:nvPr>
        </p:nvSpPr>
        <p:spPr>
          <a:xfrm rot="60000">
            <a:off x="6531487" y="1207272"/>
            <a:ext cx="3885151"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a:p>
        </p:txBody>
      </p:sp>
      <p:sp>
        <p:nvSpPr>
          <p:cNvPr id="4" name="Text Placeholder 3"/>
          <p:cNvSpPr>
            <a:spLocks noGrp="1"/>
          </p:cNvSpPr>
          <p:nvPr>
            <p:ph type="body" sz="half" idx="2"/>
          </p:nvPr>
        </p:nvSpPr>
        <p:spPr>
          <a:xfrm rot="-60000">
            <a:off x="1536192" y="3621024"/>
            <a:ext cx="4059936"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a:xfrm rot="60000">
            <a:off x="8461249" y="5888738"/>
            <a:ext cx="1618428" cy="365125"/>
          </a:xfrm>
        </p:spPr>
        <p:txBody>
          <a:bodyPr/>
          <a:lstStyle/>
          <a:p>
            <a:fld id="{5FD0CAA9-C109-4F59-A03A-AF6A673BA08B}" type="datetimeFigureOut">
              <a:rPr lang="he-IL" smtClean="0"/>
              <a:t>ד'/כסלו/תש"פ</a:t>
            </a:fld>
            <a:endParaRPr lang="he-IL"/>
          </a:p>
        </p:txBody>
      </p:sp>
      <p:sp>
        <p:nvSpPr>
          <p:cNvPr id="6" name="Footer Placeholder 5"/>
          <p:cNvSpPr>
            <a:spLocks noGrp="1"/>
          </p:cNvSpPr>
          <p:nvPr>
            <p:ph type="ftr" sz="quarter" idx="11"/>
          </p:nvPr>
        </p:nvSpPr>
        <p:spPr>
          <a:xfrm rot="-60000">
            <a:off x="1219426" y="5831038"/>
            <a:ext cx="4425391" cy="365125"/>
          </a:xfrm>
        </p:spPr>
        <p:txBody>
          <a:bodyPr/>
          <a:lstStyle/>
          <a:p>
            <a:endParaRPr lang="he-IL"/>
          </a:p>
        </p:txBody>
      </p:sp>
      <p:sp>
        <p:nvSpPr>
          <p:cNvPr id="7" name="Slide Number Placeholder 6"/>
          <p:cNvSpPr>
            <a:spLocks noGrp="1"/>
          </p:cNvSpPr>
          <p:nvPr>
            <p:ph type="sldNum" sz="quarter" idx="12"/>
          </p:nvPr>
        </p:nvSpPr>
        <p:spPr>
          <a:xfrm rot="60000">
            <a:off x="10082786" y="5900027"/>
            <a:ext cx="738697" cy="365125"/>
          </a:xfrm>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nchor="ct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2" y="925691"/>
            <a:ext cx="1907823" cy="4763911"/>
          </a:xfrm>
        </p:spPr>
        <p:txBody>
          <a:bodyPr vert="eaVert"/>
          <a:lstStyle>
            <a:lvl1pPr algn="l">
              <a:defRPr/>
            </a:lvl1p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730962" y="1106313"/>
            <a:ext cx="6905039" cy="4402667"/>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FD0CAA9-C109-4F59-A03A-AF6A673BA08B}" type="datetimeFigureOut">
              <a:rPr lang="he-IL" smtClean="0"/>
              <a:t>ד'/כסלו/תש"פ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FD4C313-9016-4FAD-9674-B4638892BFF1}" type="slidenum">
              <a:rPr lang="he-IL" smtClean="0"/>
              <a:t>‹#›</a:t>
            </a:fld>
            <a:endParaRPr lang="he-IL"/>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8000" b="-8000"/>
          </a:stretch>
        </a:blipFill>
        <a:effectLst/>
      </p:bgPr>
    </p:bg>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38201" y="6069330"/>
            <a:ext cx="1056132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75360" y="575310"/>
            <a:ext cx="102616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75360" y="576072"/>
            <a:ext cx="102616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724989" y="273091"/>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10914593" y="203675"/>
            <a:ext cx="566928" cy="755904"/>
          </a:xfrm>
          <a:prstGeom prst="rect">
            <a:avLst/>
          </a:prstGeom>
          <a:noFill/>
        </p:spPr>
      </p:pic>
      <p:sp>
        <p:nvSpPr>
          <p:cNvPr id="2" name="Title Placeholder 1"/>
          <p:cNvSpPr>
            <a:spLocks noGrp="1"/>
          </p:cNvSpPr>
          <p:nvPr>
            <p:ph type="title"/>
          </p:nvPr>
        </p:nvSpPr>
        <p:spPr>
          <a:xfrm>
            <a:off x="1460031" y="817583"/>
            <a:ext cx="9286993" cy="1202485"/>
          </a:xfrm>
          <a:prstGeom prst="rect">
            <a:avLst/>
          </a:prstGeom>
        </p:spPr>
        <p:txBody>
          <a:bodyPr vert="horz" lIns="91440" tIns="45720" rIns="91440" bIns="45720" rtlCol="0" anchor="ctr">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950721" y="2119257"/>
            <a:ext cx="8261873" cy="3603812"/>
          </a:xfrm>
          <a:prstGeom prst="rect">
            <a:avLst/>
          </a:prstGeom>
        </p:spPr>
        <p:txBody>
          <a:bodyPr vert="horz" lIns="91440" tIns="45720" rIns="91440" bIns="45720" rtlCol="0" anchor="t">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8606118" y="5809153"/>
            <a:ext cx="1618428"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5FD0CAA9-C109-4F59-A03A-AF6A673BA08B}" type="datetimeFigureOut">
              <a:rPr lang="he-IL" smtClean="0"/>
              <a:t>ד'/כסלו/תש"פ</a:t>
            </a:fld>
            <a:endParaRPr lang="he-IL"/>
          </a:p>
        </p:txBody>
      </p:sp>
      <p:sp>
        <p:nvSpPr>
          <p:cNvPr id="5" name="Footer Placeholder 4"/>
          <p:cNvSpPr>
            <a:spLocks noGrp="1"/>
          </p:cNvSpPr>
          <p:nvPr>
            <p:ph type="ftr" sz="quarter" idx="3"/>
          </p:nvPr>
        </p:nvSpPr>
        <p:spPr>
          <a:xfrm>
            <a:off x="1219202" y="5809153"/>
            <a:ext cx="7386917"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he-IL"/>
          </a:p>
        </p:txBody>
      </p:sp>
      <p:sp>
        <p:nvSpPr>
          <p:cNvPr id="6" name="Slide Number Placeholder 5"/>
          <p:cNvSpPr>
            <a:spLocks noGrp="1"/>
          </p:cNvSpPr>
          <p:nvPr>
            <p:ph type="sldNum" sz="quarter" idx="4"/>
          </p:nvPr>
        </p:nvSpPr>
        <p:spPr>
          <a:xfrm>
            <a:off x="10226937" y="5809153"/>
            <a:ext cx="738697"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4FD4C313-9016-4FAD-9674-B4638892BFF1}"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r" defTabSz="914400" rtl="1"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4644433" y="1961882"/>
            <a:ext cx="7067238" cy="415498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8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مسابقة بحث الفضاء والفلك - المرحلة الثانية</a:t>
            </a:r>
            <a:endParaRPr lang="he-IL" sz="8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Picture 2" descr="תוצאת תמונה עבור חקר החל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4499" y="2108289"/>
            <a:ext cx="2914987" cy="1853688"/>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4"/>
          <p:cNvSpPr/>
          <p:nvPr/>
        </p:nvSpPr>
        <p:spPr>
          <a:xfrm>
            <a:off x="1039496" y="853886"/>
            <a:ext cx="9760584" cy="1446550"/>
          </a:xfrm>
          <a:prstGeom prst="rect">
            <a:avLst/>
          </a:prstGeom>
          <a:noFill/>
        </p:spPr>
        <p:txBody>
          <a:bodyPr wrap="square" lIns="91440" tIns="45720" rIns="91440" bIns="45720">
            <a:spAutoFit/>
          </a:bodyPr>
          <a:lstStyle/>
          <a:p>
            <a:pPr algn="ctr"/>
            <a:r>
              <a:rPr lang="ar-SA" sz="88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مدرسة</a:t>
            </a:r>
            <a:r>
              <a:rPr lang="ar-SA" sz="66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r>
              <a:rPr lang="ar-SA" sz="88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الحكمة البقيعة</a:t>
            </a:r>
            <a:endParaRPr lang="he-IL" sz="8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6" name="Picture 4"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220" y="4785411"/>
            <a:ext cx="4556929" cy="1518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1661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p:cNvSpPr txBox="1">
            <a:spLocks/>
          </p:cNvSpPr>
          <p:nvPr/>
        </p:nvSpPr>
        <p:spPr>
          <a:xfrm>
            <a:off x="3740763" y="58576"/>
            <a:ext cx="4800533" cy="634120"/>
          </a:xfrm>
          <a:prstGeom prst="rect">
            <a:avLst/>
          </a:prstGeom>
        </p:spPr>
        <p:style>
          <a:lnRef idx="1">
            <a:schemeClr val="accent6"/>
          </a:lnRef>
          <a:fillRef idx="2">
            <a:schemeClr val="accent6"/>
          </a:fillRef>
          <a:effectRef idx="1">
            <a:schemeClr val="accent6"/>
          </a:effectRef>
          <a:fontRef idx="minor">
            <a:schemeClr val="dk1"/>
          </a:fontRef>
        </p:style>
        <p:txBody>
          <a:bodyPr>
            <a:normAutofit lnSpcReduction="1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3600" b="1" dirty="0" smtClean="0"/>
              <a:t>لعبة بنجو</a:t>
            </a:r>
            <a:endParaRPr lang="ar-SA" sz="3600" b="1" dirty="0"/>
          </a:p>
        </p:txBody>
      </p:sp>
      <p:sp>
        <p:nvSpPr>
          <p:cNvPr id="4" name="כותרת 1"/>
          <p:cNvSpPr txBox="1">
            <a:spLocks/>
          </p:cNvSpPr>
          <p:nvPr/>
        </p:nvSpPr>
        <p:spPr>
          <a:xfrm>
            <a:off x="5567244" y="539800"/>
            <a:ext cx="5544205" cy="650926"/>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3600" b="1" dirty="0"/>
              <a:t>المصطلحات:</a:t>
            </a:r>
            <a:endParaRPr lang="en-US" sz="3600" b="1" dirty="0"/>
          </a:p>
          <a:p>
            <a:pPr algn="r"/>
            <a:r>
              <a:rPr lang="ar-SA" sz="9600" dirty="0" smtClean="0"/>
              <a:t>    </a:t>
            </a:r>
            <a:endParaRPr lang="ar-SA" sz="9600" dirty="0" smtClean="0"/>
          </a:p>
          <a:p>
            <a:pPr algn="r"/>
            <a:r>
              <a:rPr lang="ar-SA" sz="9600" dirty="0" smtClean="0"/>
              <a:t>  </a:t>
            </a:r>
            <a:endParaRPr lang="en-US" sz="9600" dirty="0"/>
          </a:p>
        </p:txBody>
      </p:sp>
      <p:pic>
        <p:nvPicPr>
          <p:cNvPr id="2050" name="Picture 2" descr="תוצאת תמונה עבור חל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97511" y="1264090"/>
            <a:ext cx="1520451" cy="917020"/>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5" name="מלבן 4"/>
          <p:cNvSpPr/>
          <p:nvPr/>
        </p:nvSpPr>
        <p:spPr>
          <a:xfrm>
            <a:off x="10005418" y="1402313"/>
            <a:ext cx="1010213" cy="646331"/>
          </a:xfrm>
          <a:prstGeom prst="rect">
            <a:avLst/>
          </a:prstGeom>
        </p:spPr>
        <p:txBody>
          <a:bodyPr wrap="none">
            <a:spAutoFit/>
          </a:bodyPr>
          <a:lstStyle/>
          <a:p>
            <a:r>
              <a:rPr lang="ar-SA" sz="3600" dirty="0">
                <a:solidFill>
                  <a:srgbClr val="FFFF00"/>
                </a:solidFill>
              </a:rPr>
              <a:t>حركة</a:t>
            </a:r>
          </a:p>
        </p:txBody>
      </p:sp>
      <p:pic>
        <p:nvPicPr>
          <p:cNvPr id="7" name="Picture 2" descr="תוצאת תמונה עבור חל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9497" y="1211770"/>
            <a:ext cx="1520451" cy="1004249"/>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8" name="Picture 2" descr="תוצאת תמונה עבור חל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0322" y="1231510"/>
            <a:ext cx="1520451" cy="1004249"/>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9" name="Picture 2" descr="תוצאת תמונה עבור חל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6742" y="1192029"/>
            <a:ext cx="1520451" cy="1043730"/>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10"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6996" y="3970173"/>
            <a:ext cx="2256844"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11"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7432" y="2564596"/>
            <a:ext cx="2008492" cy="101027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12"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0519" y="2604385"/>
            <a:ext cx="2943434" cy="970487"/>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14"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56871" y="2649198"/>
            <a:ext cx="2000383" cy="960789"/>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15" name="מלבן 14"/>
          <p:cNvSpPr/>
          <p:nvPr/>
        </p:nvSpPr>
        <p:spPr>
          <a:xfrm>
            <a:off x="9077561" y="2773439"/>
            <a:ext cx="1983236" cy="646331"/>
          </a:xfrm>
          <a:prstGeom prst="rect">
            <a:avLst/>
          </a:prstGeom>
        </p:spPr>
        <p:txBody>
          <a:bodyPr wrap="none">
            <a:spAutoFit/>
          </a:bodyPr>
          <a:lstStyle/>
          <a:p>
            <a:r>
              <a:rPr lang="ar-SA" sz="3600" dirty="0">
                <a:solidFill>
                  <a:srgbClr val="FFFF00"/>
                </a:solidFill>
              </a:rPr>
              <a:t>مسافة/الزمن</a:t>
            </a:r>
          </a:p>
        </p:txBody>
      </p:sp>
      <p:sp>
        <p:nvSpPr>
          <p:cNvPr id="16" name="מלבן 15"/>
          <p:cNvSpPr/>
          <p:nvPr/>
        </p:nvSpPr>
        <p:spPr>
          <a:xfrm>
            <a:off x="7797884" y="1390728"/>
            <a:ext cx="1047083" cy="646331"/>
          </a:xfrm>
          <a:prstGeom prst="rect">
            <a:avLst/>
          </a:prstGeom>
        </p:spPr>
        <p:txBody>
          <a:bodyPr wrap="none">
            <a:spAutoFit/>
          </a:bodyPr>
          <a:lstStyle/>
          <a:p>
            <a:r>
              <a:rPr lang="ar-SA" sz="3600" dirty="0">
                <a:solidFill>
                  <a:srgbClr val="FFFF00"/>
                </a:solidFill>
              </a:rPr>
              <a:t>الطاقة</a:t>
            </a:r>
          </a:p>
        </p:txBody>
      </p:sp>
      <p:sp>
        <p:nvSpPr>
          <p:cNvPr id="18" name="מלבן 17"/>
          <p:cNvSpPr/>
          <p:nvPr/>
        </p:nvSpPr>
        <p:spPr>
          <a:xfrm>
            <a:off x="6097485" y="1376064"/>
            <a:ext cx="965328" cy="646331"/>
          </a:xfrm>
          <a:prstGeom prst="rect">
            <a:avLst/>
          </a:prstGeom>
        </p:spPr>
        <p:txBody>
          <a:bodyPr wrap="none">
            <a:spAutoFit/>
          </a:bodyPr>
          <a:lstStyle/>
          <a:p>
            <a:r>
              <a:rPr lang="ar-SA" sz="3600" dirty="0">
                <a:solidFill>
                  <a:srgbClr val="FFFF00"/>
                </a:solidFill>
              </a:rPr>
              <a:t>الأول</a:t>
            </a:r>
          </a:p>
        </p:txBody>
      </p:sp>
      <p:pic>
        <p:nvPicPr>
          <p:cNvPr id="19" name="Picture 2" descr="תוצאת תמונה עבור חל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9415" y="1186198"/>
            <a:ext cx="1520451" cy="1029821"/>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21" name="מלבן 20"/>
          <p:cNvSpPr/>
          <p:nvPr/>
        </p:nvSpPr>
        <p:spPr>
          <a:xfrm>
            <a:off x="3995772" y="1430681"/>
            <a:ext cx="978153" cy="646331"/>
          </a:xfrm>
          <a:prstGeom prst="rect">
            <a:avLst/>
          </a:prstGeom>
        </p:spPr>
        <p:txBody>
          <a:bodyPr wrap="none">
            <a:spAutoFit/>
          </a:bodyPr>
          <a:lstStyle/>
          <a:p>
            <a:r>
              <a:rPr lang="ar-SA" sz="3600" dirty="0" smtClean="0">
                <a:solidFill>
                  <a:srgbClr val="FFFF00"/>
                </a:solidFill>
              </a:rPr>
              <a:t>الثاني</a:t>
            </a:r>
            <a:endParaRPr lang="ar-SA" sz="3600" dirty="0">
              <a:solidFill>
                <a:srgbClr val="FFFF00"/>
              </a:solidFill>
            </a:endParaRPr>
          </a:p>
        </p:txBody>
      </p:sp>
      <p:sp>
        <p:nvSpPr>
          <p:cNvPr id="22" name="מלבן 21"/>
          <p:cNvSpPr/>
          <p:nvPr/>
        </p:nvSpPr>
        <p:spPr>
          <a:xfrm>
            <a:off x="2027317" y="1381631"/>
            <a:ext cx="1019831" cy="646331"/>
          </a:xfrm>
          <a:prstGeom prst="rect">
            <a:avLst/>
          </a:prstGeom>
        </p:spPr>
        <p:txBody>
          <a:bodyPr wrap="none">
            <a:spAutoFit/>
          </a:bodyPr>
          <a:lstStyle/>
          <a:p>
            <a:r>
              <a:rPr lang="ar-SA" sz="3600" dirty="0" smtClean="0">
                <a:solidFill>
                  <a:srgbClr val="FFFF00"/>
                </a:solidFill>
              </a:rPr>
              <a:t>الثالث</a:t>
            </a:r>
            <a:endParaRPr lang="ar-SA" sz="3600" dirty="0">
              <a:solidFill>
                <a:srgbClr val="FFFF00"/>
              </a:solidFill>
            </a:endParaRPr>
          </a:p>
        </p:txBody>
      </p:sp>
      <p:sp>
        <p:nvSpPr>
          <p:cNvPr id="23" name="מלבן 22"/>
          <p:cNvSpPr/>
          <p:nvPr/>
        </p:nvSpPr>
        <p:spPr>
          <a:xfrm>
            <a:off x="3497122" y="2726486"/>
            <a:ext cx="2178802" cy="646331"/>
          </a:xfrm>
          <a:prstGeom prst="rect">
            <a:avLst/>
          </a:prstGeom>
        </p:spPr>
        <p:txBody>
          <a:bodyPr wrap="none">
            <a:spAutoFit/>
          </a:bodyPr>
          <a:lstStyle/>
          <a:p>
            <a:r>
              <a:rPr lang="ar-SA" sz="3600" dirty="0">
                <a:solidFill>
                  <a:srgbClr val="FFFF00"/>
                </a:solidFill>
              </a:rPr>
              <a:t>اسحاق نيوتن </a:t>
            </a:r>
          </a:p>
        </p:txBody>
      </p:sp>
      <p:sp>
        <p:nvSpPr>
          <p:cNvPr id="24" name="מלבן 23"/>
          <p:cNvSpPr/>
          <p:nvPr/>
        </p:nvSpPr>
        <p:spPr>
          <a:xfrm>
            <a:off x="9144888" y="4062506"/>
            <a:ext cx="1848583" cy="646331"/>
          </a:xfrm>
          <a:prstGeom prst="rect">
            <a:avLst/>
          </a:prstGeom>
        </p:spPr>
        <p:txBody>
          <a:bodyPr wrap="none">
            <a:spAutoFit/>
          </a:bodyPr>
          <a:lstStyle/>
          <a:p>
            <a:r>
              <a:rPr lang="ar-SA" sz="3600" dirty="0">
                <a:solidFill>
                  <a:srgbClr val="FFFF00"/>
                </a:solidFill>
              </a:rPr>
              <a:t>ذيل الطائرة</a:t>
            </a:r>
          </a:p>
        </p:txBody>
      </p:sp>
      <p:pic>
        <p:nvPicPr>
          <p:cNvPr id="25"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44967" y="5117493"/>
            <a:ext cx="1865771"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26"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1742" y="3970173"/>
            <a:ext cx="1701588"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27" name="מלבן 26"/>
          <p:cNvSpPr/>
          <p:nvPr/>
        </p:nvSpPr>
        <p:spPr>
          <a:xfrm>
            <a:off x="8939549" y="5221049"/>
            <a:ext cx="1619354" cy="646331"/>
          </a:xfrm>
          <a:prstGeom prst="rect">
            <a:avLst/>
          </a:prstGeom>
        </p:spPr>
        <p:txBody>
          <a:bodyPr wrap="none">
            <a:spAutoFit/>
          </a:bodyPr>
          <a:lstStyle/>
          <a:p>
            <a:r>
              <a:rPr lang="ar-SA" sz="3600" dirty="0">
                <a:solidFill>
                  <a:srgbClr val="FFFF00"/>
                </a:solidFill>
              </a:rPr>
              <a:t>المدرجات</a:t>
            </a:r>
          </a:p>
        </p:txBody>
      </p:sp>
      <p:sp>
        <p:nvSpPr>
          <p:cNvPr id="28" name="מלבן 27"/>
          <p:cNvSpPr/>
          <p:nvPr/>
        </p:nvSpPr>
        <p:spPr>
          <a:xfrm>
            <a:off x="5860519" y="2715720"/>
            <a:ext cx="2943434" cy="646331"/>
          </a:xfrm>
          <a:prstGeom prst="rect">
            <a:avLst/>
          </a:prstGeom>
        </p:spPr>
        <p:txBody>
          <a:bodyPr wrap="none">
            <a:spAutoFit/>
          </a:bodyPr>
          <a:lstStyle/>
          <a:p>
            <a:r>
              <a:rPr lang="ar-SA" sz="3600" dirty="0">
                <a:solidFill>
                  <a:srgbClr val="FFFF00"/>
                </a:solidFill>
              </a:rPr>
              <a:t>الاوكسجين والهواء</a:t>
            </a:r>
          </a:p>
        </p:txBody>
      </p:sp>
      <p:sp>
        <p:nvSpPr>
          <p:cNvPr id="29" name="מלבן 28"/>
          <p:cNvSpPr/>
          <p:nvPr/>
        </p:nvSpPr>
        <p:spPr>
          <a:xfrm>
            <a:off x="7221325" y="4062505"/>
            <a:ext cx="1175322" cy="646331"/>
          </a:xfrm>
          <a:prstGeom prst="rect">
            <a:avLst/>
          </a:prstGeom>
        </p:spPr>
        <p:txBody>
          <a:bodyPr wrap="none">
            <a:spAutoFit/>
          </a:bodyPr>
          <a:lstStyle/>
          <a:p>
            <a:r>
              <a:rPr lang="ar-SA" sz="3600" dirty="0">
                <a:solidFill>
                  <a:srgbClr val="FFFF00"/>
                </a:solidFill>
              </a:rPr>
              <a:t>صحيح</a:t>
            </a:r>
          </a:p>
        </p:txBody>
      </p:sp>
      <p:pic>
        <p:nvPicPr>
          <p:cNvPr id="30"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1091" y="3970173"/>
            <a:ext cx="2317684"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31" name="מלבן 30"/>
          <p:cNvSpPr/>
          <p:nvPr/>
        </p:nvSpPr>
        <p:spPr>
          <a:xfrm>
            <a:off x="4604090" y="4056345"/>
            <a:ext cx="2212465" cy="646331"/>
          </a:xfrm>
          <a:prstGeom prst="rect">
            <a:avLst/>
          </a:prstGeom>
        </p:spPr>
        <p:txBody>
          <a:bodyPr wrap="none">
            <a:spAutoFit/>
          </a:bodyPr>
          <a:lstStyle/>
          <a:p>
            <a:r>
              <a:rPr lang="ar-SA" sz="3600" dirty="0" smtClean="0">
                <a:solidFill>
                  <a:srgbClr val="FFFF00"/>
                </a:solidFill>
              </a:rPr>
              <a:t>إجابة صحيحة</a:t>
            </a:r>
            <a:endParaRPr lang="ar-SA" sz="3600" dirty="0">
              <a:solidFill>
                <a:srgbClr val="FFFF00"/>
              </a:solidFill>
            </a:endParaRPr>
          </a:p>
        </p:txBody>
      </p:sp>
      <p:pic>
        <p:nvPicPr>
          <p:cNvPr id="32"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3017" y="5142381"/>
            <a:ext cx="1266578"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33"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2199" y="5122106"/>
            <a:ext cx="1865771"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pic>
        <p:nvPicPr>
          <p:cNvPr id="34"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4746" y="5122106"/>
            <a:ext cx="2850093"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35" name="מלבן 34"/>
          <p:cNvSpPr/>
          <p:nvPr/>
        </p:nvSpPr>
        <p:spPr>
          <a:xfrm>
            <a:off x="7388758" y="5267613"/>
            <a:ext cx="1055096" cy="646331"/>
          </a:xfrm>
          <a:prstGeom prst="rect">
            <a:avLst/>
          </a:prstGeom>
        </p:spPr>
        <p:txBody>
          <a:bodyPr wrap="none">
            <a:spAutoFit/>
          </a:bodyPr>
          <a:lstStyle/>
          <a:p>
            <a:r>
              <a:rPr lang="ar-SA" sz="3600" dirty="0">
                <a:solidFill>
                  <a:srgbClr val="FFFF00"/>
                </a:solidFill>
              </a:rPr>
              <a:t>مسبار</a:t>
            </a:r>
          </a:p>
        </p:txBody>
      </p:sp>
      <p:sp>
        <p:nvSpPr>
          <p:cNvPr id="36" name="מלבן 35"/>
          <p:cNvSpPr/>
          <p:nvPr/>
        </p:nvSpPr>
        <p:spPr>
          <a:xfrm>
            <a:off x="4978373" y="5242726"/>
            <a:ext cx="1911101" cy="646331"/>
          </a:xfrm>
          <a:prstGeom prst="rect">
            <a:avLst/>
          </a:prstGeom>
        </p:spPr>
        <p:txBody>
          <a:bodyPr wrap="none">
            <a:spAutoFit/>
          </a:bodyPr>
          <a:lstStyle/>
          <a:p>
            <a:r>
              <a:rPr lang="ar-SA" sz="3600" dirty="0">
                <a:solidFill>
                  <a:srgbClr val="FFFF00"/>
                </a:solidFill>
              </a:rPr>
              <a:t>محرّك نفّاث</a:t>
            </a:r>
          </a:p>
        </p:txBody>
      </p:sp>
      <p:sp>
        <p:nvSpPr>
          <p:cNvPr id="37" name="מלבן 36"/>
          <p:cNvSpPr/>
          <p:nvPr/>
        </p:nvSpPr>
        <p:spPr>
          <a:xfrm>
            <a:off x="1733626" y="5221050"/>
            <a:ext cx="2680542" cy="646331"/>
          </a:xfrm>
          <a:prstGeom prst="rect">
            <a:avLst/>
          </a:prstGeom>
        </p:spPr>
        <p:txBody>
          <a:bodyPr wrap="none">
            <a:spAutoFit/>
          </a:bodyPr>
          <a:lstStyle/>
          <a:p>
            <a:r>
              <a:rPr lang="ar-SA" sz="3600" dirty="0">
                <a:solidFill>
                  <a:srgbClr val="FFFF00"/>
                </a:solidFill>
              </a:rPr>
              <a:t>محرّك صاروخي</a:t>
            </a:r>
          </a:p>
        </p:txBody>
      </p:sp>
      <p:pic>
        <p:nvPicPr>
          <p:cNvPr id="38"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4806" y="2564596"/>
            <a:ext cx="2589328" cy="101027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39" name="מלבן 38"/>
          <p:cNvSpPr/>
          <p:nvPr/>
        </p:nvSpPr>
        <p:spPr>
          <a:xfrm>
            <a:off x="941300" y="2706403"/>
            <a:ext cx="2622834" cy="646331"/>
          </a:xfrm>
          <a:prstGeom prst="rect">
            <a:avLst/>
          </a:prstGeom>
        </p:spPr>
        <p:txBody>
          <a:bodyPr wrap="none">
            <a:spAutoFit/>
          </a:bodyPr>
          <a:lstStyle/>
          <a:p>
            <a:r>
              <a:rPr lang="ar-SA" sz="3600" dirty="0">
                <a:solidFill>
                  <a:srgbClr val="FFFF00"/>
                </a:solidFill>
              </a:rPr>
              <a:t>الدفع الصاروخي</a:t>
            </a:r>
          </a:p>
        </p:txBody>
      </p:sp>
      <p:pic>
        <p:nvPicPr>
          <p:cNvPr id="40" name="Picture 2" descr="תוצאת תמונה עבור חל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0206" y="3993937"/>
            <a:ext cx="3185698" cy="896796"/>
          </a:xfrm>
          <a:prstGeom prst="rect">
            <a:avLst/>
          </a:prstGeom>
          <a:noFill/>
          <a:ln w="38100">
            <a:solidFill>
              <a:srgbClr val="FFFF00"/>
            </a:solidFill>
          </a:ln>
          <a:extLst>
            <a:ext uri="{909E8E84-426E-40DD-AFC4-6F175D3DCCD1}">
              <a14:hiddenFill xmlns:a14="http://schemas.microsoft.com/office/drawing/2010/main">
                <a:solidFill>
                  <a:srgbClr val="FFFFFF"/>
                </a:solidFill>
              </a14:hiddenFill>
            </a:ext>
          </a:extLst>
        </p:spPr>
      </p:pic>
      <p:sp>
        <p:nvSpPr>
          <p:cNvPr id="41" name="מלבן 40"/>
          <p:cNvSpPr/>
          <p:nvPr/>
        </p:nvSpPr>
        <p:spPr>
          <a:xfrm>
            <a:off x="1509870" y="4095405"/>
            <a:ext cx="2836034" cy="646331"/>
          </a:xfrm>
          <a:prstGeom prst="rect">
            <a:avLst/>
          </a:prstGeom>
        </p:spPr>
        <p:txBody>
          <a:bodyPr wrap="none">
            <a:spAutoFit/>
          </a:bodyPr>
          <a:lstStyle/>
          <a:p>
            <a:r>
              <a:rPr lang="ar-SA" sz="3600" dirty="0">
                <a:solidFill>
                  <a:srgbClr val="FFFF00"/>
                </a:solidFill>
              </a:rPr>
              <a:t>قانون نيوتن الثالث</a:t>
            </a:r>
          </a:p>
        </p:txBody>
      </p:sp>
    </p:spTree>
    <p:extLst>
      <p:ext uri="{BB962C8B-B14F-4D97-AF65-F5344CB8AC3E}">
        <p14:creationId xmlns:p14="http://schemas.microsoft.com/office/powerpoint/2010/main" val="34338272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31509" y="1411731"/>
            <a:ext cx="9543905" cy="1487198"/>
          </a:xfrm>
        </p:spPr>
        <p:txBody>
          <a:bodyPr>
            <a:noAutofit/>
          </a:bodyPr>
          <a:lstStyle/>
          <a:p>
            <a:pPr algn="just"/>
            <a:r>
              <a:rPr lang="ar-SA" sz="4400" b="1" dirty="0" smtClean="0"/>
              <a:t>*  </a:t>
            </a:r>
            <a:r>
              <a:rPr lang="ar-SA" sz="4000" b="1" dirty="0"/>
              <a:t>ماذا نسمي </a:t>
            </a:r>
            <a:r>
              <a:rPr lang="ar-SA" sz="4000" b="1" dirty="0" smtClean="0"/>
              <a:t>تغيير موضع </a:t>
            </a:r>
            <a:r>
              <a:rPr lang="ar-SA" sz="4000" b="1" dirty="0"/>
              <a:t>الجسم من مكان الى اخر؟</a:t>
            </a:r>
            <a:br>
              <a:rPr lang="ar-SA" sz="4000" b="1" dirty="0"/>
            </a:br>
            <a:endParaRPr lang="he-IL" sz="4400" b="1" dirty="0"/>
          </a:p>
        </p:txBody>
      </p:sp>
      <p:sp>
        <p:nvSpPr>
          <p:cNvPr id="4" name="מלבן 3"/>
          <p:cNvSpPr/>
          <p:nvPr/>
        </p:nvSpPr>
        <p:spPr>
          <a:xfrm>
            <a:off x="8147791" y="2543329"/>
            <a:ext cx="1736374"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سكون</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5" name="מלבן 4"/>
          <p:cNvSpPr/>
          <p:nvPr/>
        </p:nvSpPr>
        <p:spPr>
          <a:xfrm>
            <a:off x="8227942" y="3568862"/>
            <a:ext cx="1576073"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حركة</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4516879" y="2697804"/>
            <a:ext cx="1601721"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انتقال</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7" name="מלבן 6"/>
          <p:cNvSpPr/>
          <p:nvPr/>
        </p:nvSpPr>
        <p:spPr>
          <a:xfrm>
            <a:off x="3821979" y="3621134"/>
            <a:ext cx="2991525"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قوة خارجية</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7570839" y="3382297"/>
            <a:ext cx="2694038" cy="1573161"/>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9095040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580">
                                          <p:stCondLst>
                                            <p:cond delay="0"/>
                                          </p:stCondLst>
                                        </p:cTn>
                                        <p:tgtEl>
                                          <p:spTgt spid="7"/>
                                        </p:tgtEl>
                                      </p:cBhvr>
                                    </p:animEffect>
                                    <p:anim calcmode="lin" valueType="num">
                                      <p:cBhvr>
                                        <p:cTn id="6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7" dur="26">
                                          <p:stCondLst>
                                            <p:cond delay="650"/>
                                          </p:stCondLst>
                                        </p:cTn>
                                        <p:tgtEl>
                                          <p:spTgt spid="7"/>
                                        </p:tgtEl>
                                      </p:cBhvr>
                                      <p:to x="100000" y="60000"/>
                                    </p:animScale>
                                    <p:animScale>
                                      <p:cBhvr>
                                        <p:cTn id="68" dur="166" decel="50000">
                                          <p:stCondLst>
                                            <p:cond delay="676"/>
                                          </p:stCondLst>
                                        </p:cTn>
                                        <p:tgtEl>
                                          <p:spTgt spid="7"/>
                                        </p:tgtEl>
                                      </p:cBhvr>
                                      <p:to x="100000" y="100000"/>
                                    </p:animScale>
                                    <p:animScale>
                                      <p:cBhvr>
                                        <p:cTn id="69" dur="26">
                                          <p:stCondLst>
                                            <p:cond delay="1312"/>
                                          </p:stCondLst>
                                        </p:cTn>
                                        <p:tgtEl>
                                          <p:spTgt spid="7"/>
                                        </p:tgtEl>
                                      </p:cBhvr>
                                      <p:to x="100000" y="80000"/>
                                    </p:animScale>
                                    <p:animScale>
                                      <p:cBhvr>
                                        <p:cTn id="70" dur="166" decel="50000">
                                          <p:stCondLst>
                                            <p:cond delay="1338"/>
                                          </p:stCondLst>
                                        </p:cTn>
                                        <p:tgtEl>
                                          <p:spTgt spid="7"/>
                                        </p:tgtEl>
                                      </p:cBhvr>
                                      <p:to x="100000" y="100000"/>
                                    </p:animScale>
                                    <p:animScale>
                                      <p:cBhvr>
                                        <p:cTn id="71" dur="26">
                                          <p:stCondLst>
                                            <p:cond delay="1642"/>
                                          </p:stCondLst>
                                        </p:cTn>
                                        <p:tgtEl>
                                          <p:spTgt spid="7"/>
                                        </p:tgtEl>
                                      </p:cBhvr>
                                      <p:to x="100000" y="90000"/>
                                    </p:animScale>
                                    <p:animScale>
                                      <p:cBhvr>
                                        <p:cTn id="72" dur="166" decel="50000">
                                          <p:stCondLst>
                                            <p:cond delay="1668"/>
                                          </p:stCondLst>
                                        </p:cTn>
                                        <p:tgtEl>
                                          <p:spTgt spid="7"/>
                                        </p:tgtEl>
                                      </p:cBhvr>
                                      <p:to x="100000" y="100000"/>
                                    </p:animScale>
                                    <p:animScale>
                                      <p:cBhvr>
                                        <p:cTn id="73" dur="26">
                                          <p:stCondLst>
                                            <p:cond delay="1808"/>
                                          </p:stCondLst>
                                        </p:cTn>
                                        <p:tgtEl>
                                          <p:spTgt spid="7"/>
                                        </p:tgtEl>
                                      </p:cBhvr>
                                      <p:to x="100000" y="95000"/>
                                    </p:animScale>
                                    <p:animScale>
                                      <p:cBhvr>
                                        <p:cTn id="74" dur="166" decel="50000">
                                          <p:stCondLst>
                                            <p:cond delay="1834"/>
                                          </p:stCondLst>
                                        </p:cTn>
                                        <p:tgtEl>
                                          <p:spTgt spid="7"/>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500"/>
                                        <p:tgtEl>
                                          <p:spTgt spid="3"/>
                                        </p:tgtEl>
                                      </p:cBhvr>
                                    </p:animEffect>
                                    <p:anim calcmode="lin" valueType="num">
                                      <p:cBhvr>
                                        <p:cTn id="80" dur="500" fill="hold"/>
                                        <p:tgtEl>
                                          <p:spTgt spid="3"/>
                                        </p:tgtEl>
                                        <p:attrNameLst>
                                          <p:attrName>ppt_w</p:attrName>
                                        </p:attrNameLst>
                                      </p:cBhvr>
                                      <p:tavLst>
                                        <p:tav tm="0" fmla="#ppt_w*sin(2.5*pi*$)">
                                          <p:val>
                                            <p:fltVal val="0"/>
                                          </p:val>
                                        </p:tav>
                                        <p:tav tm="100000">
                                          <p:val>
                                            <p:fltVal val="1"/>
                                          </p:val>
                                        </p:tav>
                                      </p:tavLst>
                                    </p:anim>
                                    <p:anim calcmode="lin" valueType="num">
                                      <p:cBhvr>
                                        <p:cTn id="81"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311488" y="2360896"/>
            <a:ext cx="3212739" cy="923330"/>
          </a:xfrm>
          <a:prstGeom prst="rect">
            <a:avLst/>
          </a:prstGeom>
          <a:noFill/>
        </p:spPr>
        <p:txBody>
          <a:bodyPr wrap="none" lIns="91440" tIns="45720" rIns="91440" bIns="45720">
            <a:spAutoFit/>
          </a:bodyPr>
          <a:lstStyle/>
          <a:p>
            <a:pPr algn="ctr"/>
            <a:r>
              <a:rPr lang="ar-SA" sz="5400" b="1" dirty="0">
                <a:ln w="22225">
                  <a:solidFill>
                    <a:schemeClr val="accent2"/>
                  </a:solidFill>
                  <a:prstDash val="solid"/>
                </a:ln>
                <a:solidFill>
                  <a:srgbClr val="FF0000"/>
                </a:solidFill>
              </a:rPr>
              <a:t>مسافة/الزمن</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5" name="מלבן 4"/>
          <p:cNvSpPr/>
          <p:nvPr/>
        </p:nvSpPr>
        <p:spPr>
          <a:xfrm>
            <a:off x="7213165" y="4133921"/>
            <a:ext cx="3212739"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الزمن/مسافة</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3446738" y="2294826"/>
            <a:ext cx="2255747"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كيلو متر</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7" name="מלבן 6"/>
          <p:cNvSpPr/>
          <p:nvPr/>
        </p:nvSpPr>
        <p:spPr>
          <a:xfrm>
            <a:off x="4297509" y="4133921"/>
            <a:ext cx="958917"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متر</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6990735" y="2023988"/>
            <a:ext cx="3657600" cy="1465006"/>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72929" y="1254547"/>
            <a:ext cx="8288594" cy="769441"/>
          </a:xfrm>
          <a:prstGeom prst="rect">
            <a:avLst/>
          </a:prstGeom>
          <a:noFill/>
        </p:spPr>
        <p:txBody>
          <a:bodyPr wrap="square" rtlCol="1">
            <a:spAutoFit/>
          </a:bodyPr>
          <a:lstStyle/>
          <a:p>
            <a:r>
              <a:rPr lang="ar-SA" sz="4400" b="1" dirty="0"/>
              <a:t>اي وحدة نستعمل لقياس </a:t>
            </a:r>
            <a:r>
              <a:rPr lang="ar-SA" sz="4400" b="1" dirty="0" smtClean="0"/>
              <a:t>الحركة؟</a:t>
            </a:r>
            <a:endParaRPr lang="he-IL" sz="4400" dirty="0"/>
          </a:p>
        </p:txBody>
      </p:sp>
    </p:spTree>
    <p:extLst>
      <p:ext uri="{BB962C8B-B14F-4D97-AF65-F5344CB8AC3E}">
        <p14:creationId xmlns:p14="http://schemas.microsoft.com/office/powerpoint/2010/main" val="35579895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580">
                                          <p:stCondLst>
                                            <p:cond delay="0"/>
                                          </p:stCondLst>
                                        </p:cTn>
                                        <p:tgtEl>
                                          <p:spTgt spid="7"/>
                                        </p:tgtEl>
                                      </p:cBhvr>
                                    </p:animEffect>
                                    <p:anim calcmode="lin" valueType="num">
                                      <p:cBhvr>
                                        <p:cTn id="6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7" dur="26">
                                          <p:stCondLst>
                                            <p:cond delay="650"/>
                                          </p:stCondLst>
                                        </p:cTn>
                                        <p:tgtEl>
                                          <p:spTgt spid="7"/>
                                        </p:tgtEl>
                                      </p:cBhvr>
                                      <p:to x="100000" y="60000"/>
                                    </p:animScale>
                                    <p:animScale>
                                      <p:cBhvr>
                                        <p:cTn id="68" dur="166" decel="50000">
                                          <p:stCondLst>
                                            <p:cond delay="676"/>
                                          </p:stCondLst>
                                        </p:cTn>
                                        <p:tgtEl>
                                          <p:spTgt spid="7"/>
                                        </p:tgtEl>
                                      </p:cBhvr>
                                      <p:to x="100000" y="100000"/>
                                    </p:animScale>
                                    <p:animScale>
                                      <p:cBhvr>
                                        <p:cTn id="69" dur="26">
                                          <p:stCondLst>
                                            <p:cond delay="1312"/>
                                          </p:stCondLst>
                                        </p:cTn>
                                        <p:tgtEl>
                                          <p:spTgt spid="7"/>
                                        </p:tgtEl>
                                      </p:cBhvr>
                                      <p:to x="100000" y="80000"/>
                                    </p:animScale>
                                    <p:animScale>
                                      <p:cBhvr>
                                        <p:cTn id="70" dur="166" decel="50000">
                                          <p:stCondLst>
                                            <p:cond delay="1338"/>
                                          </p:stCondLst>
                                        </p:cTn>
                                        <p:tgtEl>
                                          <p:spTgt spid="7"/>
                                        </p:tgtEl>
                                      </p:cBhvr>
                                      <p:to x="100000" y="100000"/>
                                    </p:animScale>
                                    <p:animScale>
                                      <p:cBhvr>
                                        <p:cTn id="71" dur="26">
                                          <p:stCondLst>
                                            <p:cond delay="1642"/>
                                          </p:stCondLst>
                                        </p:cTn>
                                        <p:tgtEl>
                                          <p:spTgt spid="7"/>
                                        </p:tgtEl>
                                      </p:cBhvr>
                                      <p:to x="100000" y="90000"/>
                                    </p:animScale>
                                    <p:animScale>
                                      <p:cBhvr>
                                        <p:cTn id="72" dur="166" decel="50000">
                                          <p:stCondLst>
                                            <p:cond delay="1668"/>
                                          </p:stCondLst>
                                        </p:cTn>
                                        <p:tgtEl>
                                          <p:spTgt spid="7"/>
                                        </p:tgtEl>
                                      </p:cBhvr>
                                      <p:to x="100000" y="100000"/>
                                    </p:animScale>
                                    <p:animScale>
                                      <p:cBhvr>
                                        <p:cTn id="73" dur="26">
                                          <p:stCondLst>
                                            <p:cond delay="1808"/>
                                          </p:stCondLst>
                                        </p:cTn>
                                        <p:tgtEl>
                                          <p:spTgt spid="7"/>
                                        </p:tgtEl>
                                      </p:cBhvr>
                                      <p:to x="100000" y="95000"/>
                                    </p:animScale>
                                    <p:animScale>
                                      <p:cBhvr>
                                        <p:cTn id="74" dur="166" decel="50000">
                                          <p:stCondLst>
                                            <p:cond delay="1834"/>
                                          </p:stCondLst>
                                        </p:cTn>
                                        <p:tgtEl>
                                          <p:spTgt spid="7"/>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500"/>
                                        <p:tgtEl>
                                          <p:spTgt spid="3"/>
                                        </p:tgtEl>
                                      </p:cBhvr>
                                    </p:animEffect>
                                    <p:anim calcmode="lin" valueType="num">
                                      <p:cBhvr>
                                        <p:cTn id="80" dur="500" fill="hold"/>
                                        <p:tgtEl>
                                          <p:spTgt spid="3"/>
                                        </p:tgtEl>
                                        <p:attrNameLst>
                                          <p:attrName>ppt_w</p:attrName>
                                        </p:attrNameLst>
                                      </p:cBhvr>
                                      <p:tavLst>
                                        <p:tav tm="0" fmla="#ppt_w*sin(2.5*pi*$)">
                                          <p:val>
                                            <p:fltVal val="0"/>
                                          </p:val>
                                        </p:tav>
                                        <p:tav tm="100000">
                                          <p:val>
                                            <p:fltVal val="1"/>
                                          </p:val>
                                        </p:tav>
                                      </p:tavLst>
                                    </p:anim>
                                    <p:anim calcmode="lin" valueType="num">
                                      <p:cBhvr>
                                        <p:cTn id="81"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049662" y="2565664"/>
            <a:ext cx="3182282"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حركة الهواء</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5" name="מלבן 4"/>
          <p:cNvSpPr/>
          <p:nvPr/>
        </p:nvSpPr>
        <p:spPr>
          <a:xfrm>
            <a:off x="7391902" y="4133921"/>
            <a:ext cx="2855269"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حركة الماء</a:t>
            </a:r>
            <a:r>
              <a:rPr lang="ar-SA" sz="5400" b="1" dirty="0" smtClean="0">
                <a:ln w="22225">
                  <a:solidFill>
                    <a:schemeClr val="accent2"/>
                  </a:solidFill>
                  <a:prstDash val="solid"/>
                </a:ln>
                <a:solidFill>
                  <a:schemeClr val="accent2">
                    <a:lumMod val="40000"/>
                    <a:lumOff val="60000"/>
                  </a:schemeClr>
                </a:solidFill>
              </a:rPr>
              <a:t> </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3814627" y="2294826"/>
            <a:ext cx="1519968" cy="923330"/>
          </a:xfrm>
          <a:prstGeom prst="rect">
            <a:avLst/>
          </a:prstGeom>
          <a:noFill/>
        </p:spPr>
        <p:txBody>
          <a:bodyPr wrap="none" lIns="91440" tIns="45720" rIns="91440" bIns="45720">
            <a:spAutoFit/>
          </a:bodyPr>
          <a:lstStyle/>
          <a:p>
            <a:pPr algn="ctr"/>
            <a:r>
              <a:rPr lang="ar-SA" sz="5400" b="1" dirty="0">
                <a:ln w="22225">
                  <a:solidFill>
                    <a:schemeClr val="accent2"/>
                  </a:solidFill>
                  <a:prstDash val="solid"/>
                </a:ln>
                <a:solidFill>
                  <a:srgbClr val="FF0000"/>
                </a:solidFill>
              </a:rPr>
              <a:t>الطاقة</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7" name="מלבן 6"/>
          <p:cNvSpPr/>
          <p:nvPr/>
        </p:nvSpPr>
        <p:spPr>
          <a:xfrm>
            <a:off x="4141216" y="4133921"/>
            <a:ext cx="1271503"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الدفع</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2312416" y="2023988"/>
            <a:ext cx="3657600" cy="1465006"/>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202313" y="992694"/>
            <a:ext cx="8288594" cy="1446550"/>
          </a:xfrm>
          <a:prstGeom prst="rect">
            <a:avLst/>
          </a:prstGeom>
          <a:noFill/>
        </p:spPr>
        <p:txBody>
          <a:bodyPr wrap="square" rtlCol="1">
            <a:spAutoFit/>
          </a:bodyPr>
          <a:lstStyle/>
          <a:p>
            <a:r>
              <a:rPr lang="ar-SA" sz="4400" b="1" dirty="0"/>
              <a:t>تتحرك وسائل النقل بمساعدة محركات تعمل </a:t>
            </a:r>
            <a:r>
              <a:rPr lang="ar-SA" sz="4400" b="1" dirty="0" smtClean="0"/>
              <a:t>بواسطة.....</a:t>
            </a:r>
            <a:endParaRPr lang="he-IL" sz="4400" dirty="0"/>
          </a:p>
        </p:txBody>
      </p:sp>
    </p:spTree>
    <p:extLst>
      <p:ext uri="{BB962C8B-B14F-4D97-AF65-F5344CB8AC3E}">
        <p14:creationId xmlns:p14="http://schemas.microsoft.com/office/powerpoint/2010/main" val="28643291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580">
                                          <p:stCondLst>
                                            <p:cond delay="0"/>
                                          </p:stCondLst>
                                        </p:cTn>
                                        <p:tgtEl>
                                          <p:spTgt spid="7"/>
                                        </p:tgtEl>
                                      </p:cBhvr>
                                    </p:animEffect>
                                    <p:anim calcmode="lin" valueType="num">
                                      <p:cBhvr>
                                        <p:cTn id="6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7" dur="26">
                                          <p:stCondLst>
                                            <p:cond delay="650"/>
                                          </p:stCondLst>
                                        </p:cTn>
                                        <p:tgtEl>
                                          <p:spTgt spid="7"/>
                                        </p:tgtEl>
                                      </p:cBhvr>
                                      <p:to x="100000" y="60000"/>
                                    </p:animScale>
                                    <p:animScale>
                                      <p:cBhvr>
                                        <p:cTn id="68" dur="166" decel="50000">
                                          <p:stCondLst>
                                            <p:cond delay="676"/>
                                          </p:stCondLst>
                                        </p:cTn>
                                        <p:tgtEl>
                                          <p:spTgt spid="7"/>
                                        </p:tgtEl>
                                      </p:cBhvr>
                                      <p:to x="100000" y="100000"/>
                                    </p:animScale>
                                    <p:animScale>
                                      <p:cBhvr>
                                        <p:cTn id="69" dur="26">
                                          <p:stCondLst>
                                            <p:cond delay="1312"/>
                                          </p:stCondLst>
                                        </p:cTn>
                                        <p:tgtEl>
                                          <p:spTgt spid="7"/>
                                        </p:tgtEl>
                                      </p:cBhvr>
                                      <p:to x="100000" y="80000"/>
                                    </p:animScale>
                                    <p:animScale>
                                      <p:cBhvr>
                                        <p:cTn id="70" dur="166" decel="50000">
                                          <p:stCondLst>
                                            <p:cond delay="1338"/>
                                          </p:stCondLst>
                                        </p:cTn>
                                        <p:tgtEl>
                                          <p:spTgt spid="7"/>
                                        </p:tgtEl>
                                      </p:cBhvr>
                                      <p:to x="100000" y="100000"/>
                                    </p:animScale>
                                    <p:animScale>
                                      <p:cBhvr>
                                        <p:cTn id="71" dur="26">
                                          <p:stCondLst>
                                            <p:cond delay="1642"/>
                                          </p:stCondLst>
                                        </p:cTn>
                                        <p:tgtEl>
                                          <p:spTgt spid="7"/>
                                        </p:tgtEl>
                                      </p:cBhvr>
                                      <p:to x="100000" y="90000"/>
                                    </p:animScale>
                                    <p:animScale>
                                      <p:cBhvr>
                                        <p:cTn id="72" dur="166" decel="50000">
                                          <p:stCondLst>
                                            <p:cond delay="1668"/>
                                          </p:stCondLst>
                                        </p:cTn>
                                        <p:tgtEl>
                                          <p:spTgt spid="7"/>
                                        </p:tgtEl>
                                      </p:cBhvr>
                                      <p:to x="100000" y="100000"/>
                                    </p:animScale>
                                    <p:animScale>
                                      <p:cBhvr>
                                        <p:cTn id="73" dur="26">
                                          <p:stCondLst>
                                            <p:cond delay="1808"/>
                                          </p:stCondLst>
                                        </p:cTn>
                                        <p:tgtEl>
                                          <p:spTgt spid="7"/>
                                        </p:tgtEl>
                                      </p:cBhvr>
                                      <p:to x="100000" y="95000"/>
                                    </p:animScale>
                                    <p:animScale>
                                      <p:cBhvr>
                                        <p:cTn id="74" dur="166" decel="50000">
                                          <p:stCondLst>
                                            <p:cond delay="1834"/>
                                          </p:stCondLst>
                                        </p:cTn>
                                        <p:tgtEl>
                                          <p:spTgt spid="7"/>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500"/>
                                        <p:tgtEl>
                                          <p:spTgt spid="3"/>
                                        </p:tgtEl>
                                      </p:cBhvr>
                                    </p:animEffect>
                                    <p:anim calcmode="lin" valueType="num">
                                      <p:cBhvr>
                                        <p:cTn id="80" dur="500" fill="hold"/>
                                        <p:tgtEl>
                                          <p:spTgt spid="3"/>
                                        </p:tgtEl>
                                        <p:attrNameLst>
                                          <p:attrName>ppt_w</p:attrName>
                                        </p:attrNameLst>
                                      </p:cBhvr>
                                      <p:tavLst>
                                        <p:tav tm="0" fmla="#ppt_w*sin(2.5*pi*$)">
                                          <p:val>
                                            <p:fltVal val="0"/>
                                          </p:val>
                                        </p:tav>
                                        <p:tav tm="100000">
                                          <p:val>
                                            <p:fltVal val="1"/>
                                          </p:val>
                                        </p:tav>
                                      </p:tavLst>
                                    </p:anim>
                                    <p:anim calcmode="lin" valueType="num">
                                      <p:cBhvr>
                                        <p:cTn id="81"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153500" y="2340317"/>
            <a:ext cx="3634328" cy="923330"/>
          </a:xfrm>
          <a:prstGeom prst="rect">
            <a:avLst/>
          </a:prstGeom>
          <a:noFill/>
        </p:spPr>
        <p:txBody>
          <a:bodyPr wrap="none" lIns="91440" tIns="45720" rIns="91440" bIns="45720">
            <a:spAutoFit/>
          </a:bodyPr>
          <a:lstStyle/>
          <a:p>
            <a:pPr algn="ctr"/>
            <a:r>
              <a:rPr lang="ar-SA" sz="5400" b="1" dirty="0">
                <a:ln w="22225">
                  <a:solidFill>
                    <a:schemeClr val="accent2"/>
                  </a:solidFill>
                  <a:prstDash val="solid"/>
                </a:ln>
                <a:solidFill>
                  <a:srgbClr val="FF0000"/>
                </a:solidFill>
              </a:rPr>
              <a:t>توماس أديسون</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5" name="מלבן 4"/>
          <p:cNvSpPr/>
          <p:nvPr/>
        </p:nvSpPr>
        <p:spPr>
          <a:xfrm>
            <a:off x="3675274" y="3616158"/>
            <a:ext cx="3340979" cy="923330"/>
          </a:xfrm>
          <a:prstGeom prst="rect">
            <a:avLst/>
          </a:prstGeom>
          <a:noFill/>
        </p:spPr>
        <p:txBody>
          <a:bodyPr wrap="none" lIns="91440" tIns="45720" rIns="91440" bIns="45720">
            <a:spAutoFit/>
          </a:bodyPr>
          <a:lstStyle/>
          <a:p>
            <a:pPr algn="ctr"/>
            <a:r>
              <a:rPr lang="ar-SA" sz="5400" b="1" dirty="0">
                <a:ln w="22225">
                  <a:solidFill>
                    <a:schemeClr val="accent2"/>
                  </a:solidFill>
                  <a:prstDash val="solid"/>
                </a:ln>
                <a:solidFill>
                  <a:srgbClr val="FF0000"/>
                </a:solidFill>
              </a:rPr>
              <a:t>اسحاق نيوتن </a:t>
            </a:r>
          </a:p>
        </p:txBody>
      </p:sp>
      <p:sp>
        <p:nvSpPr>
          <p:cNvPr id="6" name="מלבן 5"/>
          <p:cNvSpPr/>
          <p:nvPr/>
        </p:nvSpPr>
        <p:spPr>
          <a:xfrm>
            <a:off x="1785625" y="4567461"/>
            <a:ext cx="2451312" cy="923330"/>
          </a:xfrm>
          <a:prstGeom prst="rect">
            <a:avLst/>
          </a:prstGeom>
          <a:noFill/>
        </p:spPr>
        <p:txBody>
          <a:bodyPr wrap="none" lIns="91440" tIns="45720" rIns="91440" bIns="45720">
            <a:spAutoFit/>
          </a:bodyPr>
          <a:lstStyle/>
          <a:p>
            <a:pPr algn="ctr"/>
            <a:r>
              <a:rPr lang="ar-SA" sz="5400" b="1" dirty="0">
                <a:ln w="22225">
                  <a:solidFill>
                    <a:schemeClr val="accent2"/>
                  </a:solidFill>
                  <a:prstDash val="solid"/>
                </a:ln>
                <a:solidFill>
                  <a:srgbClr val="FF0000"/>
                </a:solidFill>
              </a:rPr>
              <a:t>ألفرد نوبل</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3675274" y="3495156"/>
            <a:ext cx="3372466" cy="1284500"/>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1101213" y="962159"/>
            <a:ext cx="9350365" cy="1200329"/>
          </a:xfrm>
          <a:prstGeom prst="rect">
            <a:avLst/>
          </a:prstGeom>
          <a:noFill/>
        </p:spPr>
        <p:txBody>
          <a:bodyPr wrap="square" rtlCol="1">
            <a:spAutoFit/>
          </a:bodyPr>
          <a:lstStyle/>
          <a:p>
            <a:r>
              <a:rPr lang="ar-SA" sz="3600" b="1" dirty="0"/>
              <a:t>من هو العالم  الفيزيائي الأول الذي جمع </a:t>
            </a:r>
            <a:r>
              <a:rPr lang="ar-SA" sz="3600" b="1" dirty="0" smtClean="0"/>
              <a:t>قوانين </a:t>
            </a:r>
            <a:r>
              <a:rPr lang="ar-SA" sz="3600" b="1" dirty="0"/>
              <a:t>الحركة التي فسّرت العديد من الظَّواهر الفيزيائيّة ؟ </a:t>
            </a:r>
          </a:p>
        </p:txBody>
      </p:sp>
      <p:sp>
        <p:nvSpPr>
          <p:cNvPr id="2" name="מלבן 1"/>
          <p:cNvSpPr/>
          <p:nvPr/>
        </p:nvSpPr>
        <p:spPr>
          <a:xfrm>
            <a:off x="1488006" y="5250623"/>
            <a:ext cx="3243196" cy="707886"/>
          </a:xfrm>
          <a:prstGeom prst="rect">
            <a:avLst/>
          </a:prstGeom>
          <a:noFill/>
        </p:spPr>
        <p:txBody>
          <a:bodyPr wrap="none" lIns="91440" tIns="45720" rIns="91440" bIns="45720">
            <a:spAutoFit/>
          </a:bodyPr>
          <a:lstStyle/>
          <a:p>
            <a:pPr algn="ctr"/>
            <a:r>
              <a:rPr lang="ar-SA" sz="4000" dirty="0" smtClean="0">
                <a:ln w="0"/>
                <a:effectLst>
                  <a:outerShdw blurRad="38100" dist="19050" dir="2700000" algn="tl" rotWithShape="0">
                    <a:schemeClr val="dk1">
                      <a:alpha val="40000"/>
                    </a:schemeClr>
                  </a:outerShdw>
                </a:effectLst>
              </a:rPr>
              <a:t>(مخترع الديناميت)</a:t>
            </a:r>
            <a:endParaRPr lang="he-IL" sz="4000" b="0" cap="none" spc="0" dirty="0">
              <a:ln w="0"/>
              <a:solidFill>
                <a:schemeClr val="tx1"/>
              </a:solidFill>
              <a:effectLst>
                <a:outerShdw blurRad="38100" dist="19050" dir="2700000" algn="tl" rotWithShape="0">
                  <a:schemeClr val="dk1">
                    <a:alpha val="40000"/>
                  </a:schemeClr>
                </a:outerShdw>
              </a:effectLst>
            </a:endParaRPr>
          </a:p>
        </p:txBody>
      </p:sp>
      <p:sp>
        <p:nvSpPr>
          <p:cNvPr id="9" name="מלבן 8"/>
          <p:cNvSpPr/>
          <p:nvPr/>
        </p:nvSpPr>
        <p:spPr>
          <a:xfrm>
            <a:off x="6192253" y="3024189"/>
            <a:ext cx="4972836" cy="923330"/>
          </a:xfrm>
          <a:prstGeom prst="rect">
            <a:avLst/>
          </a:prstGeom>
          <a:noFill/>
        </p:spPr>
        <p:txBody>
          <a:bodyPr wrap="none" lIns="91440" tIns="45720" rIns="91440" bIns="45720">
            <a:spAutoFit/>
          </a:bodyPr>
          <a:lstStyle/>
          <a:p>
            <a:pPr algn="ctr"/>
            <a:r>
              <a:rPr lang="ar-SA" sz="5400" dirty="0" smtClean="0">
                <a:ln w="0"/>
                <a:effectLst>
                  <a:outerShdw blurRad="38100" dist="19050" dir="2700000" algn="tl" rotWithShape="0">
                    <a:schemeClr val="dk1">
                      <a:alpha val="40000"/>
                    </a:schemeClr>
                  </a:outerShdw>
                </a:effectLst>
              </a:rPr>
              <a:t>(</a:t>
            </a:r>
            <a:r>
              <a:rPr lang="ar-SA" sz="4000" dirty="0" smtClean="0">
                <a:ln w="0"/>
                <a:effectLst>
                  <a:outerShdw blurRad="38100" dist="19050" dir="2700000" algn="tl" rotWithShape="0">
                    <a:schemeClr val="dk1">
                      <a:alpha val="40000"/>
                    </a:schemeClr>
                  </a:outerShdw>
                </a:effectLst>
              </a:rPr>
              <a:t>مخترع المصباح الكهربائي</a:t>
            </a:r>
            <a:r>
              <a:rPr lang="ar-SA" sz="5400" dirty="0" smtClean="0">
                <a:ln w="0"/>
                <a:effectLst>
                  <a:outerShdw blurRad="38100" dist="19050" dir="2700000" algn="tl" rotWithShape="0">
                    <a:schemeClr val="dk1">
                      <a:alpha val="40000"/>
                    </a:schemeClr>
                  </a:outerShdw>
                </a:effectLst>
              </a:rPr>
              <a:t>)</a:t>
            </a:r>
            <a:endParaRPr lang="he-IL"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95285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anim calcmode="lin" valueType="num">
                                      <p:cBhvr>
                                        <p:cTn id="62" dur="500" fill="hold"/>
                                        <p:tgtEl>
                                          <p:spTgt spid="3"/>
                                        </p:tgtEl>
                                        <p:attrNameLst>
                                          <p:attrName>ppt_w</p:attrName>
                                        </p:attrNameLst>
                                      </p:cBhvr>
                                      <p:tavLst>
                                        <p:tav tm="0" fmla="#ppt_w*sin(2.5*pi*$)">
                                          <p:val>
                                            <p:fltVal val="0"/>
                                          </p:val>
                                        </p:tav>
                                        <p:tav tm="100000">
                                          <p:val>
                                            <p:fltVal val="1"/>
                                          </p:val>
                                        </p:tav>
                                      </p:tavLst>
                                    </p:anim>
                                    <p:anim calcmode="lin" valueType="num">
                                      <p:cBhvr>
                                        <p:cTn id="63"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barn(inVertical)">
                                      <p:cBhvr>
                                        <p:cTn id="68" dur="500"/>
                                        <p:tgtEl>
                                          <p:spTgt spid="2"/>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barn(inVertical)">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 grpId="0" animBg="1"/>
      <p:bldP spid="2"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910559" y="3224316"/>
            <a:ext cx="1297150"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الأول</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5" name="מלבן 4"/>
          <p:cNvSpPr/>
          <p:nvPr/>
        </p:nvSpPr>
        <p:spPr>
          <a:xfrm>
            <a:off x="8102834" y="4133921"/>
            <a:ext cx="143340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الثاني</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4258039" y="3224316"/>
            <a:ext cx="1459054"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الثالث</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7030064" y="3085817"/>
            <a:ext cx="2892519"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2123658"/>
          </a:xfrm>
          <a:prstGeom prst="rect">
            <a:avLst/>
          </a:prstGeom>
          <a:noFill/>
        </p:spPr>
        <p:txBody>
          <a:bodyPr wrap="square" rtlCol="1">
            <a:spAutoFit/>
          </a:bodyPr>
          <a:lstStyle/>
          <a:p>
            <a:r>
              <a:rPr lang="ar-SA" sz="4400" b="1" dirty="0"/>
              <a:t>ينصّ قانون نيوتن </a:t>
            </a:r>
            <a:r>
              <a:rPr lang="ar-SA" sz="4400" b="1" dirty="0" smtClean="0"/>
              <a:t>______ </a:t>
            </a:r>
            <a:r>
              <a:rPr lang="ar-SA" sz="4400" b="1" dirty="0"/>
              <a:t>على أنَّ الجسم السّاكن يبقى ساكناً، والجسم المُتحرِّك يبقى مُتحرِّكاً ما لم تؤثِّر فيهما قوّة خارجيّة</a:t>
            </a:r>
            <a:endParaRPr lang="he-IL" sz="4400" dirty="0"/>
          </a:p>
        </p:txBody>
      </p:sp>
    </p:spTree>
    <p:extLst>
      <p:ext uri="{BB962C8B-B14F-4D97-AF65-F5344CB8AC3E}">
        <p14:creationId xmlns:p14="http://schemas.microsoft.com/office/powerpoint/2010/main" val="7664243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anim calcmode="lin" valueType="num">
                                      <p:cBhvr>
                                        <p:cTn id="62" dur="500" fill="hold"/>
                                        <p:tgtEl>
                                          <p:spTgt spid="3"/>
                                        </p:tgtEl>
                                        <p:attrNameLst>
                                          <p:attrName>ppt_w</p:attrName>
                                        </p:attrNameLst>
                                      </p:cBhvr>
                                      <p:tavLst>
                                        <p:tav tm="0" fmla="#ppt_w*sin(2.5*pi*$)">
                                          <p:val>
                                            <p:fltVal val="0"/>
                                          </p:val>
                                        </p:tav>
                                        <p:tav tm="100000">
                                          <p:val>
                                            <p:fltVal val="1"/>
                                          </p:val>
                                        </p:tav>
                                      </p:tavLst>
                                    </p:anim>
                                    <p:anim calcmode="lin" valueType="num">
                                      <p:cBhvr>
                                        <p:cTn id="63"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8882526" y="4369895"/>
            <a:ext cx="1297151"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الاول</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5" name="מלבן 4"/>
          <p:cNvSpPr/>
          <p:nvPr/>
        </p:nvSpPr>
        <p:spPr>
          <a:xfrm>
            <a:off x="5718455" y="4369895"/>
            <a:ext cx="143340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الثاني</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2380077" y="4369895"/>
            <a:ext cx="1459054"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الثالث</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5043948" y="4231396"/>
            <a:ext cx="2892519"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1101213" y="962159"/>
            <a:ext cx="9350365" cy="2862322"/>
          </a:xfrm>
          <a:prstGeom prst="rect">
            <a:avLst/>
          </a:prstGeom>
          <a:noFill/>
        </p:spPr>
        <p:txBody>
          <a:bodyPr wrap="square" rtlCol="1">
            <a:spAutoFit/>
          </a:bodyPr>
          <a:lstStyle/>
          <a:p>
            <a:r>
              <a:rPr lang="ar-SA" sz="3600" b="1" dirty="0" smtClean="0"/>
              <a:t>أي </a:t>
            </a:r>
            <a:r>
              <a:rPr lang="ar-SA" sz="3600" b="1" dirty="0"/>
              <a:t>قانون من قوانين نيوتن </a:t>
            </a:r>
            <a:r>
              <a:rPr lang="ar-SA" sz="3600" b="1" dirty="0" smtClean="0"/>
              <a:t>يقول: عند </a:t>
            </a:r>
            <a:r>
              <a:rPr lang="ar-SA" sz="3600" b="1" dirty="0"/>
              <a:t>تعرُّض الجسم لقوَّة ثابتة، فإنَّ ذلك يؤدّي إلى تسارُعه؛ أي تغيُّر سُرعته بمُعدَّل ثابت، وفي حال كان الجسم مُتحرِّكاً في الأصل، فإنَّ القوّة ستزيد سُرعة الجسم أو تُبطِئها، ويُمكِن أن تُغيِّر اتّجاهها اعتماداً على اتّجاه القوّة والجسم.</a:t>
            </a:r>
            <a:endParaRPr lang="he-IL" sz="3600" dirty="0"/>
          </a:p>
        </p:txBody>
      </p:sp>
    </p:spTree>
    <p:extLst>
      <p:ext uri="{BB962C8B-B14F-4D97-AF65-F5344CB8AC3E}">
        <p14:creationId xmlns:p14="http://schemas.microsoft.com/office/powerpoint/2010/main" val="28276180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anim calcmode="lin" valueType="num">
                                      <p:cBhvr>
                                        <p:cTn id="62" dur="500" fill="hold"/>
                                        <p:tgtEl>
                                          <p:spTgt spid="3"/>
                                        </p:tgtEl>
                                        <p:attrNameLst>
                                          <p:attrName>ppt_w</p:attrName>
                                        </p:attrNameLst>
                                      </p:cBhvr>
                                      <p:tavLst>
                                        <p:tav tm="0" fmla="#ppt_w*sin(2.5*pi*$)">
                                          <p:val>
                                            <p:fltVal val="0"/>
                                          </p:val>
                                        </p:tav>
                                        <p:tav tm="100000">
                                          <p:val>
                                            <p:fltVal val="1"/>
                                          </p:val>
                                        </p:tav>
                                      </p:tavLst>
                                    </p:anim>
                                    <p:anim calcmode="lin" valueType="num">
                                      <p:cBhvr>
                                        <p:cTn id="63"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8882526" y="4369895"/>
            <a:ext cx="1297151"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الاول</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5" name="מלבן 4"/>
          <p:cNvSpPr/>
          <p:nvPr/>
        </p:nvSpPr>
        <p:spPr>
          <a:xfrm>
            <a:off x="5718455" y="4369895"/>
            <a:ext cx="143340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الثاني</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2380077" y="4369895"/>
            <a:ext cx="1459054"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الثالث</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1549021" y="4334091"/>
            <a:ext cx="2892519"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1101213" y="962159"/>
            <a:ext cx="9350365" cy="1754326"/>
          </a:xfrm>
          <a:prstGeom prst="rect">
            <a:avLst/>
          </a:prstGeom>
          <a:noFill/>
        </p:spPr>
        <p:txBody>
          <a:bodyPr wrap="square" rtlCol="1">
            <a:spAutoFit/>
          </a:bodyPr>
          <a:lstStyle/>
          <a:p>
            <a:r>
              <a:rPr lang="ar-SA" sz="3600" b="1" dirty="0" smtClean="0"/>
              <a:t>عن أي </a:t>
            </a:r>
            <a:r>
              <a:rPr lang="ar-SA" sz="3600" b="1" dirty="0"/>
              <a:t>قانون من قوانين نيوتن </a:t>
            </a:r>
            <a:r>
              <a:rPr lang="ar-SA" sz="3600" b="1" dirty="0" smtClean="0"/>
              <a:t>تعبّر الصورة التالية:</a:t>
            </a:r>
          </a:p>
          <a:p>
            <a:r>
              <a:rPr lang="ar-SA" sz="3600" b="1" dirty="0" smtClean="0"/>
              <a:t> (لكُلّ </a:t>
            </a:r>
            <a:r>
              <a:rPr lang="ar-SA" sz="3600" b="1" dirty="0"/>
              <a:t>فعلٍ ردُّ فعلٍ مُساوٍ له في المِقدار</a:t>
            </a:r>
            <a:r>
              <a:rPr lang="ar-SA" sz="3600" b="1" dirty="0" smtClean="0"/>
              <a:t>،</a:t>
            </a:r>
          </a:p>
          <a:p>
            <a:r>
              <a:rPr lang="ar-SA" sz="3600" b="1" dirty="0" smtClean="0"/>
              <a:t> </a:t>
            </a:r>
            <a:r>
              <a:rPr lang="ar-SA" sz="3600" b="1" dirty="0"/>
              <a:t>ومُعاكِس له في </a:t>
            </a:r>
            <a:r>
              <a:rPr lang="ar-SA" sz="3600" b="1" dirty="0" smtClean="0"/>
              <a:t>الاتّجاه)</a:t>
            </a:r>
            <a:endParaRPr lang="he-IL" sz="3600" dirty="0"/>
          </a:p>
        </p:txBody>
      </p:sp>
      <p:pic>
        <p:nvPicPr>
          <p:cNvPr id="7" name="תמונה 6" descr="https://upload.wikimedia.org/wikipedia/commons/thumb/b/b2/Skaters_showing_newtons_third_law.svg/1024px-Skaters_showing_newtons_third_law.svg.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3854" y="1416844"/>
            <a:ext cx="2997686" cy="2814552"/>
          </a:xfrm>
          <a:prstGeom prst="rect">
            <a:avLst/>
          </a:prstGeom>
          <a:noFill/>
          <a:ln>
            <a:noFill/>
          </a:ln>
        </p:spPr>
      </p:pic>
    </p:spTree>
    <p:extLst>
      <p:ext uri="{BB962C8B-B14F-4D97-AF65-F5344CB8AC3E}">
        <p14:creationId xmlns:p14="http://schemas.microsoft.com/office/powerpoint/2010/main" val="24913902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anim calcmode="lin" valueType="num">
                                      <p:cBhvr>
                                        <p:cTn id="62" dur="500" fill="hold"/>
                                        <p:tgtEl>
                                          <p:spTgt spid="3"/>
                                        </p:tgtEl>
                                        <p:attrNameLst>
                                          <p:attrName>ppt_w</p:attrName>
                                        </p:attrNameLst>
                                      </p:cBhvr>
                                      <p:tavLst>
                                        <p:tav tm="0" fmla="#ppt_w*sin(2.5*pi*$)">
                                          <p:val>
                                            <p:fltVal val="0"/>
                                          </p:val>
                                        </p:tav>
                                        <p:tav tm="100000">
                                          <p:val>
                                            <p:fltVal val="1"/>
                                          </p:val>
                                        </p:tav>
                                      </p:tavLst>
                                    </p:anim>
                                    <p:anim calcmode="lin" valueType="num">
                                      <p:cBhvr>
                                        <p:cTn id="63"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032237" y="2624152"/>
            <a:ext cx="2972289"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جسم الطائرة</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3099095" y="2624152"/>
            <a:ext cx="2675734"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ذيل الطائرة</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2300749" y="2485653"/>
            <a:ext cx="3767590"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769441"/>
          </a:xfrm>
          <a:prstGeom prst="rect">
            <a:avLst/>
          </a:prstGeom>
          <a:noFill/>
        </p:spPr>
        <p:txBody>
          <a:bodyPr wrap="square" rtlCol="1">
            <a:spAutoFit/>
          </a:bodyPr>
          <a:lstStyle/>
          <a:p>
            <a:r>
              <a:rPr lang="ar-SA" sz="4400" b="1" dirty="0" smtClean="0"/>
              <a:t>ما الذي يساعد الطائرة على تغيير اتجاهها</a:t>
            </a:r>
            <a:endParaRPr lang="he-IL" sz="4400" dirty="0"/>
          </a:p>
        </p:txBody>
      </p:sp>
    </p:spTree>
    <p:extLst>
      <p:ext uri="{BB962C8B-B14F-4D97-AF65-F5344CB8AC3E}">
        <p14:creationId xmlns:p14="http://schemas.microsoft.com/office/powerpoint/2010/main" val="6259781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370472" y="2624152"/>
            <a:ext cx="2295821"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المدرجات</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3789991" y="2624152"/>
            <a:ext cx="1293944"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سبيل</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6459794" y="2485653"/>
            <a:ext cx="3767590"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1446550"/>
          </a:xfrm>
          <a:prstGeom prst="rect">
            <a:avLst/>
          </a:prstGeom>
          <a:noFill/>
        </p:spPr>
        <p:txBody>
          <a:bodyPr wrap="square" rtlCol="1">
            <a:spAutoFit/>
          </a:bodyPr>
          <a:lstStyle/>
          <a:p>
            <a:r>
              <a:rPr lang="ar-SA" sz="4400" b="1" dirty="0" smtClean="0"/>
              <a:t>ماذا تدعى الطريق الذي تسير عليه الطائرة قبل الإقلاع </a:t>
            </a:r>
            <a:endParaRPr lang="he-IL" sz="4400" dirty="0"/>
          </a:p>
        </p:txBody>
      </p:sp>
    </p:spTree>
    <p:extLst>
      <p:ext uri="{BB962C8B-B14F-4D97-AF65-F5344CB8AC3E}">
        <p14:creationId xmlns:p14="http://schemas.microsoft.com/office/powerpoint/2010/main" val="627200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5941103" y="4452952"/>
            <a:ext cx="4499951"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الاوكسجين والهواء</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2569816" y="4452952"/>
            <a:ext cx="2751074"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مواد الوقود</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5831210" y="4327373"/>
            <a:ext cx="4794948"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1446550"/>
          </a:xfrm>
          <a:prstGeom prst="rect">
            <a:avLst/>
          </a:prstGeom>
          <a:noFill/>
        </p:spPr>
        <p:txBody>
          <a:bodyPr wrap="square" rtlCol="1">
            <a:spAutoFit/>
          </a:bodyPr>
          <a:lstStyle/>
          <a:p>
            <a:r>
              <a:rPr lang="ar-SA" sz="4400" b="1" dirty="0" smtClean="0"/>
              <a:t>لماذا لا تستطيع الطائرات الطيران الى مسافات بعيدة والوصول الى الكواكب؟</a:t>
            </a:r>
            <a:endParaRPr lang="he-IL" sz="4400" dirty="0"/>
          </a:p>
        </p:txBody>
      </p:sp>
      <p:sp>
        <p:nvSpPr>
          <p:cNvPr id="7" name="מלבן 6"/>
          <p:cNvSpPr/>
          <p:nvPr/>
        </p:nvSpPr>
        <p:spPr>
          <a:xfrm>
            <a:off x="1514168" y="2490878"/>
            <a:ext cx="9111990" cy="1754326"/>
          </a:xfrm>
          <a:prstGeom prst="rect">
            <a:avLst/>
          </a:prstGeom>
          <a:noFill/>
        </p:spPr>
        <p:txBody>
          <a:bodyPr wrap="square" lIns="91440" tIns="45720" rIns="91440" bIns="45720">
            <a:spAutoFit/>
          </a:bodyPr>
          <a:lstStyle/>
          <a:p>
            <a:pPr algn="ctr"/>
            <a:r>
              <a:rPr lang="ar-SA" sz="5400" b="1" dirty="0" smtClean="0">
                <a:ln w="22225">
                  <a:solidFill>
                    <a:schemeClr val="accent2"/>
                  </a:solidFill>
                  <a:prstDash val="solid"/>
                </a:ln>
                <a:solidFill>
                  <a:srgbClr val="FF0000"/>
                </a:solidFill>
              </a:rPr>
              <a:t>لان محركات الطائرة لا تعمل بسبب نقص في _________ في الفضاء</a:t>
            </a:r>
            <a:endParaRPr lang="he-IL"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8730278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anim calcmode="lin" valueType="num">
                                      <p:cBhvr>
                                        <p:cTn id="62" dur="500" fill="hold"/>
                                        <p:tgtEl>
                                          <p:spTgt spid="3"/>
                                        </p:tgtEl>
                                        <p:attrNameLst>
                                          <p:attrName>ppt_w</p:attrName>
                                        </p:attrNameLst>
                                      </p:cBhvr>
                                      <p:tavLst>
                                        <p:tav tm="0" fmla="#ppt_w*sin(2.5*pi*$)">
                                          <p:val>
                                            <p:fltVal val="0"/>
                                          </p:val>
                                        </p:tav>
                                        <p:tav tm="100000">
                                          <p:val>
                                            <p:fltVal val="1"/>
                                          </p:val>
                                        </p:tav>
                                      </p:tavLst>
                                    </p:anim>
                                    <p:anim calcmode="lin" valueType="num">
                                      <p:cBhvr>
                                        <p:cTn id="63"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374293" y="3246672"/>
            <a:ext cx="1654620"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صحيح</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3092160" y="3108173"/>
            <a:ext cx="1071127"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خطأ</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5793604" y="3108173"/>
            <a:ext cx="4794948"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1446550"/>
          </a:xfrm>
          <a:prstGeom prst="rect">
            <a:avLst/>
          </a:prstGeom>
          <a:noFill/>
        </p:spPr>
        <p:txBody>
          <a:bodyPr wrap="square" rtlCol="1">
            <a:spAutoFit/>
          </a:bodyPr>
          <a:lstStyle/>
          <a:p>
            <a:r>
              <a:rPr lang="ar-SA" sz="4400" b="1" dirty="0"/>
              <a:t>وسائل النقل تعتمد على دفع الوسط الذي يحيطها مثل الشوارع، الهواء والماء </a:t>
            </a:r>
            <a:endParaRPr lang="he-IL" sz="4400" dirty="0"/>
          </a:p>
        </p:txBody>
      </p:sp>
    </p:spTree>
    <p:extLst>
      <p:ext uri="{BB962C8B-B14F-4D97-AF65-F5344CB8AC3E}">
        <p14:creationId xmlns:p14="http://schemas.microsoft.com/office/powerpoint/2010/main" val="12565126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380707" y="3246672"/>
            <a:ext cx="164179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مسمار</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2856519" y="3108173"/>
            <a:ext cx="1542410"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مسبار</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2526511" y="2969674"/>
            <a:ext cx="2202426"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769441"/>
          </a:xfrm>
          <a:prstGeom prst="rect">
            <a:avLst/>
          </a:prstGeom>
          <a:noFill/>
        </p:spPr>
        <p:txBody>
          <a:bodyPr wrap="square" rtlCol="1">
            <a:spAutoFit/>
          </a:bodyPr>
          <a:lstStyle/>
          <a:p>
            <a:r>
              <a:rPr lang="ar-SA" sz="4400" b="1" dirty="0" smtClean="0"/>
              <a:t>نسمّي المركبة الفضائية بدون طيّار</a:t>
            </a:r>
            <a:endParaRPr lang="he-IL" sz="4400" dirty="0"/>
          </a:p>
        </p:txBody>
      </p:sp>
    </p:spTree>
    <p:extLst>
      <p:ext uri="{BB962C8B-B14F-4D97-AF65-F5344CB8AC3E}">
        <p14:creationId xmlns:p14="http://schemas.microsoft.com/office/powerpoint/2010/main" val="5698066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6316315" y="3246672"/>
            <a:ext cx="3770583"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محرّك صاروخي</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2255177" y="3176999"/>
            <a:ext cx="272542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محرّك نفّاث</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1997743" y="3038500"/>
            <a:ext cx="3240293"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1446550"/>
          </a:xfrm>
          <a:prstGeom prst="rect">
            <a:avLst/>
          </a:prstGeom>
          <a:noFill/>
        </p:spPr>
        <p:txBody>
          <a:bodyPr wrap="square" rtlCol="1">
            <a:spAutoFit/>
          </a:bodyPr>
          <a:lstStyle/>
          <a:p>
            <a:r>
              <a:rPr lang="ar-SA" sz="4400" b="1" dirty="0" smtClean="0"/>
              <a:t>يحصل على الاوكسجين من الهواء المحيط بالمركبة؟</a:t>
            </a:r>
            <a:endParaRPr lang="he-IL" sz="4400" dirty="0"/>
          </a:p>
        </p:txBody>
      </p:sp>
    </p:spTree>
    <p:extLst>
      <p:ext uri="{BB962C8B-B14F-4D97-AF65-F5344CB8AC3E}">
        <p14:creationId xmlns:p14="http://schemas.microsoft.com/office/powerpoint/2010/main" val="10627415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6316315" y="3246672"/>
            <a:ext cx="3770583"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محرّك صاروخي</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2255177" y="3176999"/>
            <a:ext cx="272542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محرّك نفّاث</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5869858" y="3108173"/>
            <a:ext cx="4500617"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1446550"/>
          </a:xfrm>
          <a:prstGeom prst="rect">
            <a:avLst/>
          </a:prstGeom>
          <a:noFill/>
        </p:spPr>
        <p:txBody>
          <a:bodyPr wrap="square" rtlCol="1">
            <a:spAutoFit/>
          </a:bodyPr>
          <a:lstStyle/>
          <a:p>
            <a:r>
              <a:rPr lang="ar-SA" sz="4400" b="1" dirty="0" smtClean="0"/>
              <a:t>تحمل المركبة الفضائية مواد الوقود والاوكسجين معها وهي تحتوي على:</a:t>
            </a:r>
            <a:endParaRPr lang="he-IL" sz="4400" dirty="0"/>
          </a:p>
        </p:txBody>
      </p:sp>
    </p:spTree>
    <p:extLst>
      <p:ext uri="{BB962C8B-B14F-4D97-AF65-F5344CB8AC3E}">
        <p14:creationId xmlns:p14="http://schemas.microsoft.com/office/powerpoint/2010/main" val="17615913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6278642" y="3246672"/>
            <a:ext cx="384592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الدفع الصاروخي</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2255177" y="3176999"/>
            <a:ext cx="2725426"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محرّك نفّاث</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3" name="אליפסה 2"/>
          <p:cNvSpPr/>
          <p:nvPr/>
        </p:nvSpPr>
        <p:spPr>
          <a:xfrm>
            <a:off x="5793604" y="3108173"/>
            <a:ext cx="4794948"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1446550"/>
          </a:xfrm>
          <a:prstGeom prst="rect">
            <a:avLst/>
          </a:prstGeom>
          <a:noFill/>
        </p:spPr>
        <p:txBody>
          <a:bodyPr wrap="square" rtlCol="1">
            <a:spAutoFit/>
          </a:bodyPr>
          <a:lstStyle/>
          <a:p>
            <a:r>
              <a:rPr lang="ar-SA" sz="4400" b="1" dirty="0" smtClean="0"/>
              <a:t>نطلق المسابير</a:t>
            </a:r>
            <a:r>
              <a:rPr lang="ar-SA" sz="4400" b="1" dirty="0"/>
              <a:t> الى الفضاء</a:t>
            </a:r>
            <a:r>
              <a:rPr lang="ar-SA" sz="4400" b="1" dirty="0" smtClean="0"/>
              <a:t> بواسطة </a:t>
            </a:r>
            <a:r>
              <a:rPr lang="ar-SA" sz="4400" b="1" dirty="0"/>
              <a:t>طريقة تسمى </a:t>
            </a:r>
            <a:endParaRPr lang="he-IL" sz="4400" dirty="0"/>
          </a:p>
        </p:txBody>
      </p:sp>
    </p:spTree>
    <p:extLst>
      <p:ext uri="{BB962C8B-B14F-4D97-AF65-F5344CB8AC3E}">
        <p14:creationId xmlns:p14="http://schemas.microsoft.com/office/powerpoint/2010/main" val="10364505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6189789" y="2165456"/>
            <a:ext cx="4180953"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قانون نيوتن الاول</a:t>
            </a:r>
            <a:endParaRPr lang="he-IL" sz="5400" b="1" cap="none" spc="0" dirty="0">
              <a:ln w="22225">
                <a:solidFill>
                  <a:schemeClr val="accent2"/>
                </a:solidFill>
                <a:prstDash val="solid"/>
              </a:ln>
              <a:solidFill>
                <a:schemeClr val="accent2">
                  <a:lumMod val="40000"/>
                  <a:lumOff val="60000"/>
                </a:schemeClr>
              </a:solidFill>
              <a:effectLst/>
            </a:endParaRPr>
          </a:p>
        </p:txBody>
      </p:sp>
      <p:sp>
        <p:nvSpPr>
          <p:cNvPr id="6" name="מלבן 5"/>
          <p:cNvSpPr/>
          <p:nvPr/>
        </p:nvSpPr>
        <p:spPr>
          <a:xfrm>
            <a:off x="3622175" y="4447000"/>
            <a:ext cx="4342856" cy="923330"/>
          </a:xfrm>
          <a:prstGeom prst="rect">
            <a:avLst/>
          </a:prstGeom>
          <a:noFill/>
        </p:spPr>
        <p:txBody>
          <a:bodyPr wrap="none" lIns="91440" tIns="45720" rIns="91440" bIns="45720">
            <a:spAutoFit/>
          </a:bodyPr>
          <a:lstStyle/>
          <a:p>
            <a:pPr algn="ctr"/>
            <a:r>
              <a:rPr lang="ar-SA" sz="5400" b="1" dirty="0">
                <a:ln w="22225">
                  <a:solidFill>
                    <a:schemeClr val="accent2"/>
                  </a:solidFill>
                  <a:prstDash val="solid"/>
                </a:ln>
                <a:solidFill>
                  <a:srgbClr val="FF0000"/>
                </a:solidFill>
              </a:rPr>
              <a:t>قانون نيوتن </a:t>
            </a:r>
            <a:r>
              <a:rPr lang="ar-SA" sz="5400" b="1" dirty="0" smtClean="0">
                <a:ln w="22225">
                  <a:solidFill>
                    <a:schemeClr val="accent2"/>
                  </a:solidFill>
                  <a:prstDash val="solid"/>
                </a:ln>
                <a:solidFill>
                  <a:srgbClr val="FF0000"/>
                </a:solidFill>
              </a:rPr>
              <a:t>الثالث</a:t>
            </a:r>
            <a:endParaRPr lang="ar-SA" sz="5400" b="1" dirty="0">
              <a:ln w="22225">
                <a:solidFill>
                  <a:schemeClr val="accent2"/>
                </a:solidFill>
                <a:prstDash val="solid"/>
              </a:ln>
              <a:solidFill>
                <a:srgbClr val="FF0000"/>
              </a:solidFill>
            </a:endParaRPr>
          </a:p>
        </p:txBody>
      </p:sp>
      <p:sp>
        <p:nvSpPr>
          <p:cNvPr id="3" name="אליפסה 2"/>
          <p:cNvSpPr/>
          <p:nvPr/>
        </p:nvSpPr>
        <p:spPr>
          <a:xfrm>
            <a:off x="3156155" y="4308501"/>
            <a:ext cx="5260968"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2162984" y="962159"/>
            <a:ext cx="8288594" cy="769441"/>
          </a:xfrm>
          <a:prstGeom prst="rect">
            <a:avLst/>
          </a:prstGeom>
          <a:noFill/>
        </p:spPr>
        <p:txBody>
          <a:bodyPr wrap="square" rtlCol="1">
            <a:spAutoFit/>
          </a:bodyPr>
          <a:lstStyle/>
          <a:p>
            <a:r>
              <a:rPr lang="ar-SA" sz="4400" b="1" dirty="0"/>
              <a:t>يعتمد </a:t>
            </a:r>
            <a:r>
              <a:rPr lang="ar-SA" sz="4400" b="1" dirty="0" smtClean="0"/>
              <a:t>مبدأ عمل الدفع الصاروخي على: </a:t>
            </a:r>
            <a:endParaRPr lang="he-IL" sz="4400" dirty="0"/>
          </a:p>
        </p:txBody>
      </p:sp>
      <p:sp>
        <p:nvSpPr>
          <p:cNvPr id="9" name="מלבן 8"/>
          <p:cNvSpPr/>
          <p:nvPr/>
        </p:nvSpPr>
        <p:spPr>
          <a:xfrm>
            <a:off x="1619387" y="3014338"/>
            <a:ext cx="4317207" cy="923330"/>
          </a:xfrm>
          <a:prstGeom prst="rect">
            <a:avLst/>
          </a:prstGeom>
          <a:noFill/>
        </p:spPr>
        <p:txBody>
          <a:bodyPr wrap="none" lIns="91440" tIns="45720" rIns="91440" bIns="45720">
            <a:spAutoFit/>
          </a:bodyPr>
          <a:lstStyle/>
          <a:p>
            <a:pPr algn="ctr"/>
            <a:r>
              <a:rPr lang="ar-SA" sz="5400" b="1" dirty="0">
                <a:ln w="22225">
                  <a:solidFill>
                    <a:schemeClr val="accent2"/>
                  </a:solidFill>
                  <a:prstDash val="solid"/>
                </a:ln>
                <a:solidFill>
                  <a:srgbClr val="FF0000"/>
                </a:solidFill>
              </a:rPr>
              <a:t>قانون نيوتن </a:t>
            </a:r>
            <a:r>
              <a:rPr lang="ar-SA" sz="5400" b="1" dirty="0" smtClean="0">
                <a:ln w="22225">
                  <a:solidFill>
                    <a:schemeClr val="accent2"/>
                  </a:solidFill>
                  <a:prstDash val="solid"/>
                </a:ln>
                <a:solidFill>
                  <a:srgbClr val="FF0000"/>
                </a:solidFill>
              </a:rPr>
              <a:t>الثاني</a:t>
            </a:r>
            <a:endParaRPr lang="ar-SA" sz="5400" b="1" dirty="0">
              <a:ln w="22225">
                <a:solidFill>
                  <a:schemeClr val="accent2"/>
                </a:solidFill>
                <a:prstDash val="solid"/>
              </a:ln>
              <a:solidFill>
                <a:srgbClr val="FF0000"/>
              </a:solidFill>
            </a:endParaRPr>
          </a:p>
        </p:txBody>
      </p:sp>
    </p:spTree>
    <p:extLst>
      <p:ext uri="{BB962C8B-B14F-4D97-AF65-F5344CB8AC3E}">
        <p14:creationId xmlns:p14="http://schemas.microsoft.com/office/powerpoint/2010/main" val="24332122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anim calcmode="lin" valueType="num">
                                      <p:cBhvr>
                                        <p:cTn id="62" dur="500" fill="hold"/>
                                        <p:tgtEl>
                                          <p:spTgt spid="3"/>
                                        </p:tgtEl>
                                        <p:attrNameLst>
                                          <p:attrName>ppt_w</p:attrName>
                                        </p:attrNameLst>
                                      </p:cBhvr>
                                      <p:tavLst>
                                        <p:tav tm="0" fmla="#ppt_w*sin(2.5*pi*$)">
                                          <p:val>
                                            <p:fltVal val="0"/>
                                          </p:val>
                                        </p:tav>
                                        <p:tav tm="100000">
                                          <p:val>
                                            <p:fltVal val="1"/>
                                          </p:val>
                                        </p:tav>
                                      </p:tavLst>
                                    </p:anim>
                                    <p:anim calcmode="lin" valueType="num">
                                      <p:cBhvr>
                                        <p:cTn id="63"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5"/>
          <p:cNvSpPr/>
          <p:nvPr/>
        </p:nvSpPr>
        <p:spPr>
          <a:xfrm>
            <a:off x="5907458" y="4510002"/>
            <a:ext cx="3259227" cy="923330"/>
          </a:xfrm>
          <a:prstGeom prst="rect">
            <a:avLst/>
          </a:prstGeom>
          <a:noFill/>
        </p:spPr>
        <p:txBody>
          <a:bodyPr wrap="none" lIns="91440" tIns="45720" rIns="91440" bIns="45720">
            <a:spAutoFit/>
          </a:bodyPr>
          <a:lstStyle/>
          <a:p>
            <a:pPr algn="ctr"/>
            <a:r>
              <a:rPr lang="ar-SA" sz="5400" b="1" dirty="0" smtClean="0">
                <a:ln w="22225">
                  <a:solidFill>
                    <a:schemeClr val="accent2"/>
                  </a:solidFill>
                  <a:prstDash val="solid"/>
                </a:ln>
                <a:solidFill>
                  <a:srgbClr val="FF0000"/>
                </a:solidFill>
              </a:rPr>
              <a:t>إجابة صحيحة</a:t>
            </a:r>
            <a:endParaRPr lang="ar-SA" sz="5400" b="1" dirty="0">
              <a:ln w="22225">
                <a:solidFill>
                  <a:schemeClr val="accent2"/>
                </a:solidFill>
                <a:prstDash val="solid"/>
              </a:ln>
              <a:solidFill>
                <a:srgbClr val="FF0000"/>
              </a:solidFill>
            </a:endParaRPr>
          </a:p>
        </p:txBody>
      </p:sp>
      <p:sp>
        <p:nvSpPr>
          <p:cNvPr id="3" name="אליפסה 2"/>
          <p:cNvSpPr/>
          <p:nvPr/>
        </p:nvSpPr>
        <p:spPr>
          <a:xfrm>
            <a:off x="5319538" y="4371503"/>
            <a:ext cx="4604230" cy="1200328"/>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1317523" y="1211437"/>
            <a:ext cx="9535000" cy="3354765"/>
          </a:xfrm>
          <a:prstGeom prst="rect">
            <a:avLst/>
          </a:prstGeom>
          <a:noFill/>
        </p:spPr>
        <p:txBody>
          <a:bodyPr wrap="square" rtlCol="1">
            <a:spAutoFit/>
          </a:bodyPr>
          <a:lstStyle/>
          <a:p>
            <a:r>
              <a:rPr lang="ar-SA" sz="2800" b="1" dirty="0" smtClean="0"/>
              <a:t>في محركات المسابير  </a:t>
            </a:r>
            <a:r>
              <a:rPr lang="ar-SA" sz="2800" b="1" dirty="0"/>
              <a:t>يحترق </a:t>
            </a:r>
            <a:r>
              <a:rPr lang="ar-SA" sz="2800" b="1" dirty="0" smtClean="0"/>
              <a:t>الوقود </a:t>
            </a:r>
            <a:r>
              <a:rPr lang="ar-SA" sz="2800" b="1" dirty="0"/>
              <a:t>في غرفة احتراق عند درجة حرارة مرتفعة، </a:t>
            </a:r>
            <a:r>
              <a:rPr lang="ar-SA" sz="2800" b="1" dirty="0" smtClean="0"/>
              <a:t>ومن ثم يخرج </a:t>
            </a:r>
            <a:r>
              <a:rPr lang="ar-SA" sz="2800" b="1" dirty="0"/>
              <a:t>الغاز الناتج ذو طاقة حركة عالية من فتحة في مؤخرة </a:t>
            </a:r>
            <a:r>
              <a:rPr lang="ar-SA" sz="2800" b="1" dirty="0" smtClean="0"/>
              <a:t>المركبة. </a:t>
            </a:r>
          </a:p>
          <a:p>
            <a:endParaRPr lang="ar-SA" sz="2800" b="1" dirty="0" smtClean="0"/>
          </a:p>
          <a:p>
            <a:r>
              <a:rPr lang="ar-SA" sz="2800" b="1" dirty="0" smtClean="0"/>
              <a:t>تنتج حرارة </a:t>
            </a:r>
            <a:r>
              <a:rPr lang="ar-SA" sz="2800" b="1" dirty="0"/>
              <a:t>عالية ذات ضغط عال، وتندفع مغادرة غرفة الاحتراق متحولة إلى طاقة حركة تحرك </a:t>
            </a:r>
            <a:r>
              <a:rPr lang="ar-SA" sz="2800" b="1" dirty="0" smtClean="0"/>
              <a:t>المسبار </a:t>
            </a:r>
            <a:r>
              <a:rPr lang="ar-SA" sz="2800" b="1" dirty="0"/>
              <a:t>وتسرعه (تعجله) وينشأ الدفع طبقا لظاهرة رد الفعل </a:t>
            </a:r>
            <a:r>
              <a:rPr lang="ar-SA" sz="2800" b="1" dirty="0" smtClean="0"/>
              <a:t>. </a:t>
            </a:r>
            <a:r>
              <a:rPr lang="ar-SA" sz="2800" b="1" dirty="0"/>
              <a:t>وهذا طبقا لقانون نيوتن الثالث الذي يقول لكل فعل رد فعل مساو له في المقدار ومضاد له في الاتجاه</a:t>
            </a:r>
            <a:r>
              <a:rPr lang="ar-SA" sz="4400" b="1" dirty="0"/>
              <a:t>.</a:t>
            </a:r>
            <a:endParaRPr lang="he-IL" sz="4400" dirty="0"/>
          </a:p>
        </p:txBody>
      </p:sp>
      <p:sp>
        <p:nvSpPr>
          <p:cNvPr id="9" name="מלבן 8"/>
          <p:cNvSpPr/>
          <p:nvPr/>
        </p:nvSpPr>
        <p:spPr>
          <a:xfrm>
            <a:off x="1317523" y="4371503"/>
            <a:ext cx="4130792" cy="923330"/>
          </a:xfrm>
          <a:prstGeom prst="rect">
            <a:avLst/>
          </a:prstGeom>
          <a:noFill/>
        </p:spPr>
        <p:txBody>
          <a:bodyPr wrap="square" lIns="91440" tIns="45720" rIns="91440" bIns="45720">
            <a:spAutoFit/>
          </a:bodyPr>
          <a:lstStyle/>
          <a:p>
            <a:pPr algn="ctr"/>
            <a:r>
              <a:rPr lang="ar-SA" sz="5400" b="1" dirty="0" smtClean="0">
                <a:ln w="22225">
                  <a:solidFill>
                    <a:schemeClr val="accent2"/>
                  </a:solidFill>
                  <a:prstDash val="solid"/>
                </a:ln>
                <a:solidFill>
                  <a:srgbClr val="FF0000"/>
                </a:solidFill>
              </a:rPr>
              <a:t>إجابة خاطئة</a:t>
            </a:r>
            <a:endParaRPr lang="ar-SA" sz="5400" b="1" dirty="0">
              <a:ln w="22225">
                <a:solidFill>
                  <a:schemeClr val="accent2"/>
                </a:solidFill>
                <a:prstDash val="solid"/>
              </a:ln>
              <a:solidFill>
                <a:srgbClr val="FF0000"/>
              </a:solidFill>
            </a:endParaRPr>
          </a:p>
        </p:txBody>
      </p:sp>
    </p:spTree>
    <p:extLst>
      <p:ext uri="{BB962C8B-B14F-4D97-AF65-F5344CB8AC3E}">
        <p14:creationId xmlns:p14="http://schemas.microsoft.com/office/powerpoint/2010/main" val="8987280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anim calcmode="lin" valueType="num">
                                      <p:cBhvr>
                                        <p:cTn id="44" dur="500" fill="hold"/>
                                        <p:tgtEl>
                                          <p:spTgt spid="3"/>
                                        </p:tgtEl>
                                        <p:attrNameLst>
                                          <p:attrName>ppt_w</p:attrName>
                                        </p:attrNameLst>
                                      </p:cBhvr>
                                      <p:tavLst>
                                        <p:tav tm="0" fmla="#ppt_w*sin(2.5*pi*$)">
                                          <p:val>
                                            <p:fltVal val="0"/>
                                          </p:val>
                                        </p:tav>
                                        <p:tav tm="100000">
                                          <p:val>
                                            <p:fltVal val="1"/>
                                          </p:val>
                                        </p:tav>
                                      </p:tavLst>
                                    </p:anim>
                                    <p:anim calcmode="lin" valueType="num">
                                      <p:cBhvr>
                                        <p:cTn id="45"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נעץ">
  <a:themeElements>
    <a:clrScheme name="נעץ">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נעץ">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נעץ">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2818</TotalTime>
  <Words>427</Words>
  <Application>Microsoft Office PowerPoint</Application>
  <PresentationFormat>מסך רחב</PresentationFormat>
  <Paragraphs>92</Paragraphs>
  <Slides>19</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19</vt:i4>
      </vt:variant>
    </vt:vector>
  </HeadingPairs>
  <TitlesOfParts>
    <vt:vector size="28" baseType="lpstr">
      <vt:lpstr>Arial</vt:lpstr>
      <vt:lpstr>Brush Script MT</vt:lpstr>
      <vt:lpstr>Calibri</vt:lpstr>
      <vt:lpstr>Constantia</vt:lpstr>
      <vt:lpstr>David</vt:lpstr>
      <vt:lpstr>Franklin Gothic Book</vt:lpstr>
      <vt:lpstr>Majalla UI</vt:lpstr>
      <vt:lpstr>Rage Italic</vt:lpstr>
      <vt:lpstr>נעץ</vt:lpstr>
      <vt:lpstr>מצגת של PowerPoint‏</vt:lpstr>
      <vt:lpstr>מצגת של PowerPoint‏</vt:lpstr>
      <vt:lpstr>*  ماذا نسمي تغيير موضع الجسم من مكان الى اخر؟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يمكن أن نخرج مسمار حديد من كأس ماء بدون أن تتبلل أصابعنا بواسطة :________________</dc:title>
  <dc:creator>Zahra-1</dc:creator>
  <cp:lastModifiedBy>‏‏משתמש Windows</cp:lastModifiedBy>
  <cp:revision>116</cp:revision>
  <dcterms:created xsi:type="dcterms:W3CDTF">2016-10-08T08:07:21Z</dcterms:created>
  <dcterms:modified xsi:type="dcterms:W3CDTF">2019-12-03T15:31:24Z</dcterms:modified>
</cp:coreProperties>
</file>